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6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58" r:id="rId14"/>
    <p:sldId id="280" r:id="rId15"/>
    <p:sldId id="325" r:id="rId16"/>
    <p:sldId id="328" r:id="rId17"/>
    <p:sldId id="353" r:id="rId18"/>
    <p:sldId id="270" r:id="rId19"/>
    <p:sldId id="259" r:id="rId20"/>
    <p:sldId id="354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260" r:id="rId32"/>
    <p:sldId id="339" r:id="rId33"/>
    <p:sldId id="340" r:id="rId34"/>
    <p:sldId id="355" r:id="rId35"/>
    <p:sldId id="356" r:id="rId36"/>
    <p:sldId id="357" r:id="rId37"/>
    <p:sldId id="358" r:id="rId38"/>
    <p:sldId id="359" r:id="rId39"/>
    <p:sldId id="361" r:id="rId40"/>
    <p:sldId id="360" r:id="rId41"/>
    <p:sldId id="341" r:id="rId42"/>
    <p:sldId id="342" r:id="rId43"/>
    <p:sldId id="363" r:id="rId44"/>
    <p:sldId id="362" r:id="rId45"/>
    <p:sldId id="347" r:id="rId46"/>
    <p:sldId id="346" r:id="rId47"/>
    <p:sldId id="343" r:id="rId48"/>
    <p:sldId id="344" r:id="rId49"/>
    <p:sldId id="345" r:id="rId50"/>
    <p:sldId id="348" r:id="rId51"/>
    <p:sldId id="349" r:id="rId52"/>
    <p:sldId id="350" r:id="rId53"/>
    <p:sldId id="351" r:id="rId54"/>
    <p:sldId id="352" r:id="rId55"/>
    <p:sldId id="269" r:id="rId56"/>
  </p:sldIdLst>
  <p:sldSz cx="12198350" cy="6858000"/>
  <p:notesSz cx="9872663" cy="6742113"/>
  <p:custDataLst>
    <p:tags r:id="rId5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73"/>
  </p:normalViewPr>
  <p:slideViewPr>
    <p:cSldViewPr>
      <p:cViewPr varScale="1">
        <p:scale>
          <a:sx n="126" d="100"/>
          <a:sy n="126" d="100"/>
        </p:scale>
        <p:origin x="200" y="24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11-11-2024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11-11-2024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6413"/>
            <a:ext cx="449421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C0C17-9AEA-D7AC-AF42-8D44E7EE3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06E3F-1414-340F-C200-7A84B68FC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317F2-8CAF-52B5-F0B3-E678CAA27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Bayesian posterior estimation with artificial nueral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106C-A23F-B740-5E9C-7BD33F6E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263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1D991-C8DB-268A-A755-DFD0BAD1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D61C0-5792-1874-ACE7-19A172D34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DA315-5DF6-40C5-586B-357C2EA02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1.2 MILLION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D8BEB-76B8-1667-87A5-88D3B70E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918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0336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9F82-5F94-631D-343C-4B07BF4A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72063-5B9C-FB18-AD52-80ACF7616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071A0-13D2-995A-E827-6531320EF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307F6-261F-ECB2-15B3-C0542A54C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619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517C-B74D-707A-DB68-74C8C121A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49899-58C1-7057-A3D1-640EAFD1B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8D583-0D5F-DB82-A776-BB8FE422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980C8-ADA6-16E8-52A5-ACFB5F568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096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C261-F42E-B424-E64D-89921320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1DED5-7E12-9F49-CFFF-AE934968F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88449-27FB-0A82-8C27-519B8A9A5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25BF3-E4D5-7407-4CD7-2DD1A5607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748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2D4A-69AF-D76F-F209-C81A1D32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2AFD3-709E-B37E-D7CF-CD2DEC7E3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2995A-859F-874D-BD72-82BC581F2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535E9-2E40-77A1-B6B9-E338BD68E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759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E72E-03F2-55BF-3F88-7F9751F39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1A1F1-A414-6E3F-9EE9-BE4419137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41183-4BEE-21C0-C2A7-99FBEA71E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E4A39-0BFC-13FA-0E45-4415E958D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014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EF9D-6234-8FC5-C407-EF3F758D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2CB79-1724-DA4A-1050-CD3538D60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AAB5C-B13D-0130-1380-0F4DB0C14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Crosses are data, plusses are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B46E7-8B23-C7DB-49CE-5203F8173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872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1.2 MILLION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13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11-11-2024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>
            <a:normAutofit/>
          </a:bodyPr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32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32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7pPr>
            <a:lvl8pPr>
              <a:defRPr sz="2000">
                <a:solidFill>
                  <a:schemeClr val="bg2"/>
                </a:solidFill>
              </a:defRPr>
            </a:lvl8pPr>
            <a:lvl9pPr>
              <a:defRPr sz="2400"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400"/>
            </a:lvl7pPr>
            <a:lvl8pPr>
              <a:defRPr sz="2000"/>
            </a:lvl8pPr>
            <a:lvl9pPr>
              <a:defRPr sz="28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000"/>
            </a:lvl7pPr>
            <a:lvl8pPr>
              <a:defRPr sz="20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000"/>
            </a:lvl7pPr>
            <a:lvl8pPr>
              <a:defRPr sz="20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000"/>
            </a:lvl7pPr>
            <a:lvl8pPr>
              <a:defRPr sz="20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000"/>
            </a:lvl7pPr>
            <a:lvl8pPr>
              <a:defRPr sz="20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000"/>
            </a:lvl7pPr>
            <a:lvl8pPr>
              <a:defRPr sz="20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DDM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Steven </a:t>
            </a:r>
            <a:r>
              <a:rPr lang="nl-NL" dirty="0" err="1"/>
              <a:t>Miletić</a:t>
            </a:r>
            <a:r>
              <a:rPr lang="nl-NL" dirty="0"/>
              <a:t> | 11/11/2024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9851-7C7B-AEBB-D860-66FC3716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7731A98-EDCA-CCFE-6294-8F622194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66F6C638-55F8-36FD-49D3-E1CDD3211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Each parameter </a:t>
            </a:r>
            <a:r>
              <a:rPr lang="en-NL" i="1" dirty="0"/>
              <a:t>uniquely </a:t>
            </a:r>
            <a:r>
              <a:rPr lang="en-NL" dirty="0"/>
              <a:t>affects RT distributions</a:t>
            </a:r>
          </a:p>
          <a:p>
            <a:endParaRPr lang="en-NL" dirty="0"/>
          </a:p>
          <a:p>
            <a:pPr marL="180975" lvl="1" indent="0">
              <a:buNone/>
            </a:pPr>
            <a:r>
              <a:rPr lang="en-NL" dirty="0"/>
              <a:t>2. Lower threshold:</a:t>
            </a:r>
          </a:p>
          <a:p>
            <a:pPr marL="180975" lvl="1" indent="0">
              <a:buNone/>
            </a:pPr>
            <a:r>
              <a:rPr lang="en-NL" dirty="0"/>
              <a:t>	- Faster</a:t>
            </a:r>
          </a:p>
          <a:p>
            <a:pPr marL="180975" lvl="1" indent="0">
              <a:buNone/>
            </a:pPr>
            <a:r>
              <a:rPr lang="en-NL" dirty="0"/>
              <a:t>	- Less accurate</a:t>
            </a:r>
          </a:p>
          <a:p>
            <a:endParaRPr lang="en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640BA39-200F-CAE3-0C2B-FC1B157A2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11CFD-8775-208F-0B06-6FF23B96CAAC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200DD1B-BF5B-CCD2-B72C-5B528D7D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85" y="1592228"/>
            <a:ext cx="6393873" cy="43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B372-C499-08FD-4FD0-46DC6314E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9BBE56E-3C33-10B9-FF19-BFE5F138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28951312-0353-F802-BD1E-11821DA30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Each parameter </a:t>
            </a:r>
            <a:r>
              <a:rPr lang="en-NL" i="1" dirty="0"/>
              <a:t>uniquely </a:t>
            </a:r>
            <a:r>
              <a:rPr lang="en-NL" dirty="0"/>
              <a:t>affects RT distributions</a:t>
            </a:r>
          </a:p>
          <a:p>
            <a:endParaRPr lang="en-NL" dirty="0"/>
          </a:p>
          <a:p>
            <a:pPr marL="180975" lvl="1" indent="0">
              <a:buNone/>
            </a:pPr>
            <a:r>
              <a:rPr lang="en-NL" dirty="0"/>
              <a:t>3. Biased start point:</a:t>
            </a:r>
          </a:p>
          <a:p>
            <a:pPr marL="180975" lvl="1" indent="0">
              <a:buNone/>
            </a:pPr>
            <a:r>
              <a:rPr lang="en-NL" dirty="0"/>
              <a:t>	- Faster RTs for biased choice</a:t>
            </a:r>
          </a:p>
          <a:p>
            <a:pPr marL="180975" lvl="1" indent="0">
              <a:buNone/>
            </a:pPr>
            <a:r>
              <a:rPr lang="en-NL" dirty="0"/>
              <a:t>	- Slower RTs for other choice</a:t>
            </a:r>
          </a:p>
          <a:p>
            <a:pPr marL="180975" lvl="1" indent="0">
              <a:buNone/>
            </a:pPr>
            <a:r>
              <a:rPr lang="en-NL" dirty="0"/>
              <a:t>	- More lower choices</a:t>
            </a:r>
          </a:p>
          <a:p>
            <a:endParaRPr lang="en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AA0C84D-FFFF-8457-919C-65C26382C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97F79-38EC-3BD6-C199-9878D251C0DB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A3A143D-F3CF-DBB1-FC71-778286BB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139" y="1690688"/>
            <a:ext cx="6248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3E97C-E289-BD2B-3008-4859C032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16E7547-F924-F451-64A4-2D161F39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BBBB195C-2E4D-5D56-DC6C-1F2EA177B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Each parameter </a:t>
            </a:r>
            <a:r>
              <a:rPr lang="en-NL" i="1" dirty="0"/>
              <a:t>uniquely </a:t>
            </a:r>
            <a:r>
              <a:rPr lang="en-NL" dirty="0"/>
              <a:t>affects RT distributions</a:t>
            </a:r>
          </a:p>
          <a:p>
            <a:endParaRPr lang="en-NL" dirty="0"/>
          </a:p>
          <a:p>
            <a:pPr marL="180975" lvl="1" indent="0">
              <a:buNone/>
            </a:pPr>
            <a:r>
              <a:rPr lang="en-NL" dirty="0"/>
              <a:t>4. Lower non-decision time:</a:t>
            </a:r>
          </a:p>
          <a:p>
            <a:pPr marL="180975" lvl="1" indent="0">
              <a:buNone/>
            </a:pPr>
            <a:r>
              <a:rPr lang="en-NL" dirty="0"/>
              <a:t>	- Faster RTs</a:t>
            </a:r>
          </a:p>
          <a:p>
            <a:pPr marL="180975" lvl="1" indent="0">
              <a:buNone/>
            </a:pPr>
            <a:r>
              <a:rPr lang="en-NL" dirty="0"/>
              <a:t>	- Shape unaffected</a:t>
            </a:r>
          </a:p>
          <a:p>
            <a:pPr marL="180975" lvl="1" indent="0">
              <a:buNone/>
            </a:pPr>
            <a:r>
              <a:rPr lang="en-NL" dirty="0"/>
              <a:t>	- Accuracy unaffected</a:t>
            </a:r>
          </a:p>
          <a:p>
            <a:endParaRPr lang="en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311B88F-9247-E43B-3EAB-C318D75C7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22303-72C1-B363-BC0C-313AA310F9C3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B62E4F68-E382-0359-8E55-4BD5E32D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30" y="1516063"/>
            <a:ext cx="6248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RT </a:t>
            </a:r>
            <a:r>
              <a:rPr lang="nl-NL" dirty="0" err="1"/>
              <a:t>distributions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472909" cy="4795836"/>
          </a:xfrm>
        </p:spPr>
        <p:txBody>
          <a:bodyPr/>
          <a:lstStyle/>
          <a:p>
            <a:pPr lvl="3"/>
            <a:r>
              <a:rPr lang="nl-NL" b="0" dirty="0" err="1"/>
              <a:t>Histograms</a:t>
            </a:r>
            <a:r>
              <a:rPr lang="nl-NL" b="0" dirty="0"/>
              <a:t> are easy </a:t>
            </a:r>
            <a:r>
              <a:rPr lang="nl-NL" b="0" dirty="0" err="1"/>
              <a:t>to</a:t>
            </a:r>
            <a:r>
              <a:rPr lang="nl-NL" b="0" dirty="0"/>
              <a:t> </a:t>
            </a:r>
            <a:r>
              <a:rPr lang="nl-NL" b="0" dirty="0" err="1"/>
              <a:t>understand</a:t>
            </a:r>
            <a:r>
              <a:rPr lang="nl-NL" b="0" dirty="0"/>
              <a:t>, but </a:t>
            </a:r>
            <a:r>
              <a:rPr lang="nl-NL" b="0" dirty="0" err="1"/>
              <a:t>often</a:t>
            </a:r>
            <a:r>
              <a:rPr lang="nl-NL" b="0" dirty="0"/>
              <a:t> hard </a:t>
            </a:r>
            <a:r>
              <a:rPr lang="nl-NL" b="0" dirty="0" err="1"/>
              <a:t>to</a:t>
            </a:r>
            <a:r>
              <a:rPr lang="nl-NL" b="0" dirty="0"/>
              <a:t> </a:t>
            </a:r>
            <a:r>
              <a:rPr lang="nl-NL" b="0" dirty="0" err="1"/>
              <a:t>see</a:t>
            </a:r>
            <a:r>
              <a:rPr lang="nl-NL" b="0" dirty="0"/>
              <a:t> </a:t>
            </a:r>
            <a:r>
              <a:rPr lang="nl-NL" b="0" dirty="0" err="1"/>
              <a:t>quality</a:t>
            </a:r>
            <a:r>
              <a:rPr lang="nl-NL" b="0" dirty="0"/>
              <a:t> of fit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A1FBD-447A-DE05-6C7F-D77719B03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1997353"/>
            <a:ext cx="9217024" cy="4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7A1E-7C11-42C8-A3EF-35736351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A22A87C-6741-35BE-B8F2-7C561D87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RT </a:t>
            </a:r>
            <a:r>
              <a:rPr lang="nl-NL" dirty="0" err="1"/>
              <a:t>distributions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234E84E1-92E1-D1DA-94F4-C07D98358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472909" cy="4795836"/>
          </a:xfrm>
        </p:spPr>
        <p:txBody>
          <a:bodyPr/>
          <a:lstStyle/>
          <a:p>
            <a:pPr lvl="3"/>
            <a:r>
              <a:rPr lang="nl-NL" b="0" dirty="0" err="1"/>
              <a:t>Quantile</a:t>
            </a:r>
            <a:r>
              <a:rPr lang="nl-NL" b="0" dirty="0"/>
              <a:t> plots </a:t>
            </a:r>
            <a:r>
              <a:rPr lang="nl-NL" b="0" dirty="0" err="1"/>
              <a:t>summarize</a:t>
            </a:r>
            <a:r>
              <a:rPr lang="nl-NL" b="0" dirty="0"/>
              <a:t> RT </a:t>
            </a:r>
            <a:r>
              <a:rPr lang="nl-NL" b="0" dirty="0" err="1"/>
              <a:t>distributions</a:t>
            </a:r>
            <a:r>
              <a:rPr lang="nl-NL" b="0" dirty="0"/>
              <a:t> in 3-5 </a:t>
            </a:r>
            <a:r>
              <a:rPr lang="nl-NL" b="0" dirty="0" err="1"/>
              <a:t>quantiles</a:t>
            </a:r>
            <a:endParaRPr lang="nl-NL" b="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463C216-3502-A74C-F957-BA26786D7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14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71B18-EC17-D7E5-6E5A-9838E015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15" b="5515"/>
          <a:stretch/>
        </p:blipFill>
        <p:spPr>
          <a:xfrm>
            <a:off x="5340426" y="3665146"/>
            <a:ext cx="4215133" cy="2500158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10200B-D87A-4763-D286-14CF0485031E}"/>
              </a:ext>
            </a:extLst>
          </p:cNvPr>
          <p:cNvGrpSpPr/>
          <p:nvPr/>
        </p:nvGrpSpPr>
        <p:grpSpPr>
          <a:xfrm>
            <a:off x="9618742" y="620688"/>
            <a:ext cx="2174963" cy="5508203"/>
            <a:chOff x="5736547" y="1091763"/>
            <a:chExt cx="2174963" cy="55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3F016A-7E78-1EEF-B019-223A88916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327"/>
            <a:stretch/>
          </p:blipFill>
          <p:spPr>
            <a:xfrm>
              <a:off x="5736547" y="1091763"/>
              <a:ext cx="2174963" cy="55082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4625ED-999E-1582-E9DE-3AB21195AFCA}"/>
                </a:ext>
              </a:extLst>
            </p:cNvPr>
            <p:cNvSpPr/>
            <p:nvPr/>
          </p:nvSpPr>
          <p:spPr>
            <a:xfrm>
              <a:off x="6730314" y="1392196"/>
              <a:ext cx="742283" cy="1517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5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128B5-E58B-4D34-7DF9-2CF71D215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0B862C-0E70-DD99-1302-25641ED8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15" b="5515"/>
          <a:stretch/>
        </p:blipFill>
        <p:spPr>
          <a:xfrm>
            <a:off x="5340426" y="3665147"/>
            <a:ext cx="4215133" cy="25001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0F22C0D-98AB-0126-A23F-1F8DD5C3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RT </a:t>
            </a:r>
            <a:r>
              <a:rPr lang="nl-NL" dirty="0" err="1"/>
              <a:t>distributions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C904D8EA-CE87-DADC-F14A-5B53C3447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472909" cy="4795836"/>
          </a:xfrm>
        </p:spPr>
        <p:txBody>
          <a:bodyPr/>
          <a:lstStyle/>
          <a:p>
            <a:pPr lvl="3"/>
            <a:r>
              <a:rPr lang="nl-NL" b="0" dirty="0" err="1"/>
              <a:t>Quantile</a:t>
            </a:r>
            <a:r>
              <a:rPr lang="nl-NL" b="0" dirty="0"/>
              <a:t> plots </a:t>
            </a:r>
            <a:r>
              <a:rPr lang="nl-NL" b="0" dirty="0" err="1"/>
              <a:t>summarize</a:t>
            </a:r>
            <a:r>
              <a:rPr lang="nl-NL" b="0" dirty="0"/>
              <a:t> RT </a:t>
            </a:r>
            <a:r>
              <a:rPr lang="nl-NL" b="0" dirty="0" err="1"/>
              <a:t>distributions</a:t>
            </a:r>
            <a:r>
              <a:rPr lang="nl-NL" b="0" dirty="0"/>
              <a:t> in 3-5 </a:t>
            </a:r>
            <a:r>
              <a:rPr lang="nl-NL" b="0" dirty="0" err="1"/>
              <a:t>quantiles</a:t>
            </a:r>
            <a:endParaRPr lang="nl-NL" b="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46BF72B-1B96-2836-1FCA-F2E28AE0C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15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27584B-835C-7BC0-04A3-56C3DDD6BC63}"/>
              </a:ext>
            </a:extLst>
          </p:cNvPr>
          <p:cNvGrpSpPr/>
          <p:nvPr/>
        </p:nvGrpSpPr>
        <p:grpSpPr>
          <a:xfrm>
            <a:off x="9612844" y="620688"/>
            <a:ext cx="2174963" cy="5508203"/>
            <a:chOff x="5736547" y="1091763"/>
            <a:chExt cx="2174963" cy="550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1527D6-75B2-AECB-4179-9396F018B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327"/>
            <a:stretch/>
          </p:blipFill>
          <p:spPr>
            <a:xfrm>
              <a:off x="5736547" y="1091763"/>
              <a:ext cx="2174963" cy="55082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3AA7FB-B82D-DAD8-D5F6-C9A06498EBC8}"/>
                </a:ext>
              </a:extLst>
            </p:cNvPr>
            <p:cNvSpPr/>
            <p:nvPr/>
          </p:nvSpPr>
          <p:spPr>
            <a:xfrm>
              <a:off x="6730314" y="1392196"/>
              <a:ext cx="742283" cy="1517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36739-8EB9-247D-2649-E470FE217049}"/>
              </a:ext>
            </a:extLst>
          </p:cNvPr>
          <p:cNvSpPr/>
          <p:nvPr/>
        </p:nvSpPr>
        <p:spPr>
          <a:xfrm>
            <a:off x="10243763" y="2805910"/>
            <a:ext cx="214184" cy="124391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C5F30-6EA3-4B09-DE71-4AEB089ED5C2}"/>
              </a:ext>
            </a:extLst>
          </p:cNvPr>
          <p:cNvSpPr/>
          <p:nvPr/>
        </p:nvSpPr>
        <p:spPr>
          <a:xfrm>
            <a:off x="6459215" y="5234291"/>
            <a:ext cx="1690818" cy="2306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E9B040-75E5-A2EE-95E1-7CEE1E1EF78B}"/>
              </a:ext>
            </a:extLst>
          </p:cNvPr>
          <p:cNvCxnSpPr>
            <a:cxnSpLocks/>
          </p:cNvCxnSpPr>
          <p:nvPr/>
        </p:nvCxnSpPr>
        <p:spPr>
          <a:xfrm flipH="1">
            <a:off x="8209080" y="3829076"/>
            <a:ext cx="2026508" cy="129334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5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B0C7-DEDB-A212-541B-F473113E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F974C0-F860-CFFA-50A6-2CD9617C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15" b="5515"/>
          <a:stretch/>
        </p:blipFill>
        <p:spPr>
          <a:xfrm>
            <a:off x="5340426" y="3665147"/>
            <a:ext cx="4215133" cy="25001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8EB2ABB2-BC4F-BE2E-290F-12FF8ED72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RT </a:t>
            </a:r>
            <a:r>
              <a:rPr lang="nl-NL" dirty="0" err="1"/>
              <a:t>distributions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58201FFB-D936-360C-0CE1-B94BD38BF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472909" cy="4795836"/>
          </a:xfrm>
        </p:spPr>
        <p:txBody>
          <a:bodyPr/>
          <a:lstStyle/>
          <a:p>
            <a:pPr lvl="3"/>
            <a:r>
              <a:rPr lang="nl-NL" b="0" dirty="0" err="1"/>
              <a:t>Quantile</a:t>
            </a:r>
            <a:r>
              <a:rPr lang="nl-NL" b="0" dirty="0"/>
              <a:t> plots </a:t>
            </a:r>
            <a:r>
              <a:rPr lang="nl-NL" b="0" dirty="0" err="1"/>
              <a:t>summarize</a:t>
            </a:r>
            <a:r>
              <a:rPr lang="nl-NL" b="0" dirty="0"/>
              <a:t> RT </a:t>
            </a:r>
            <a:r>
              <a:rPr lang="nl-NL" b="0" dirty="0" err="1"/>
              <a:t>distributions</a:t>
            </a:r>
            <a:r>
              <a:rPr lang="nl-NL" b="0" dirty="0"/>
              <a:t> in 3-5 </a:t>
            </a:r>
            <a:r>
              <a:rPr lang="nl-NL" b="0" dirty="0" err="1"/>
              <a:t>quantiles</a:t>
            </a:r>
            <a:endParaRPr lang="nl-NL" b="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D84DF5C-B018-E7EC-D581-361504AE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C31F3A-E88D-22E8-DB49-AD4D9A86E25F}"/>
              </a:ext>
            </a:extLst>
          </p:cNvPr>
          <p:cNvGrpSpPr/>
          <p:nvPr/>
        </p:nvGrpSpPr>
        <p:grpSpPr>
          <a:xfrm>
            <a:off x="9612844" y="620688"/>
            <a:ext cx="2174963" cy="5508203"/>
            <a:chOff x="5736547" y="1091763"/>
            <a:chExt cx="2174963" cy="550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494A96-B212-75DB-DD4E-DAC1EF54A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327"/>
            <a:stretch/>
          </p:blipFill>
          <p:spPr>
            <a:xfrm>
              <a:off x="5736547" y="1091763"/>
              <a:ext cx="2174963" cy="55082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3A3A77-A306-5789-A254-FE465C92355F}"/>
                </a:ext>
              </a:extLst>
            </p:cNvPr>
            <p:cNvSpPr/>
            <p:nvPr/>
          </p:nvSpPr>
          <p:spPr>
            <a:xfrm>
              <a:off x="6730314" y="1392196"/>
              <a:ext cx="742283" cy="1517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6EFE55D-187F-70C1-3534-C32F18696C04}"/>
              </a:ext>
            </a:extLst>
          </p:cNvPr>
          <p:cNvSpPr/>
          <p:nvPr/>
        </p:nvSpPr>
        <p:spPr>
          <a:xfrm>
            <a:off x="10243763" y="2805910"/>
            <a:ext cx="214184" cy="124391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DFD40-7871-2514-11AB-5634105D25D6}"/>
              </a:ext>
            </a:extLst>
          </p:cNvPr>
          <p:cNvSpPr/>
          <p:nvPr/>
        </p:nvSpPr>
        <p:spPr>
          <a:xfrm>
            <a:off x="6459215" y="5234291"/>
            <a:ext cx="1690818" cy="2306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DF3E00-8A16-384F-8FF2-3662EC56ECB7}"/>
              </a:ext>
            </a:extLst>
          </p:cNvPr>
          <p:cNvCxnSpPr>
            <a:cxnSpLocks/>
          </p:cNvCxnSpPr>
          <p:nvPr/>
        </p:nvCxnSpPr>
        <p:spPr>
          <a:xfrm flipH="1">
            <a:off x="8209080" y="3829076"/>
            <a:ext cx="2026508" cy="129334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5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B9BA-32A6-7703-BA97-F36C31EE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30992F-F135-DB72-6C85-4F0EE5E8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15" b="5515"/>
          <a:stretch/>
        </p:blipFill>
        <p:spPr>
          <a:xfrm>
            <a:off x="5340426" y="3665147"/>
            <a:ext cx="4215133" cy="25001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D87736A5-E168-22C9-D887-3C010415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RT </a:t>
            </a:r>
            <a:r>
              <a:rPr lang="nl-NL" dirty="0" err="1"/>
              <a:t>distributions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62A6A4D4-07F9-FC13-3829-E39B11FD1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472909" cy="4795836"/>
          </a:xfrm>
        </p:spPr>
        <p:txBody>
          <a:bodyPr/>
          <a:lstStyle/>
          <a:p>
            <a:pPr lvl="3"/>
            <a:r>
              <a:rPr lang="nl-NL" b="0" dirty="0" err="1"/>
              <a:t>Quantile</a:t>
            </a:r>
            <a:r>
              <a:rPr lang="nl-NL" b="0" dirty="0"/>
              <a:t> plots </a:t>
            </a:r>
            <a:r>
              <a:rPr lang="nl-NL" b="0" dirty="0" err="1"/>
              <a:t>summarize</a:t>
            </a:r>
            <a:r>
              <a:rPr lang="nl-NL" b="0" dirty="0"/>
              <a:t> RT </a:t>
            </a:r>
            <a:r>
              <a:rPr lang="nl-NL" b="0" dirty="0" err="1"/>
              <a:t>distributions</a:t>
            </a:r>
            <a:r>
              <a:rPr lang="nl-NL" b="0" dirty="0"/>
              <a:t> in 3-5 </a:t>
            </a:r>
            <a:r>
              <a:rPr lang="nl-NL" b="0" dirty="0" err="1"/>
              <a:t>quantiles</a:t>
            </a:r>
            <a:endParaRPr lang="nl-NL" b="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651952C-F0B9-F03E-1F6E-48489F2F0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17</a:t>
            </a:fld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D576D3-5878-40A9-24C3-8808CC7CF1CE}"/>
              </a:ext>
            </a:extLst>
          </p:cNvPr>
          <p:cNvGrpSpPr/>
          <p:nvPr/>
        </p:nvGrpSpPr>
        <p:grpSpPr>
          <a:xfrm>
            <a:off x="9612844" y="620688"/>
            <a:ext cx="2174963" cy="5508203"/>
            <a:chOff x="5736547" y="1091763"/>
            <a:chExt cx="2174963" cy="5508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03F298-E68E-E3C4-8272-F6E204955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327"/>
            <a:stretch/>
          </p:blipFill>
          <p:spPr>
            <a:xfrm>
              <a:off x="5736547" y="1091763"/>
              <a:ext cx="2174963" cy="5508203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B1D7E8-5E96-A90B-EAD7-9319E7F2EA88}"/>
                </a:ext>
              </a:extLst>
            </p:cNvPr>
            <p:cNvSpPr/>
            <p:nvPr/>
          </p:nvSpPr>
          <p:spPr>
            <a:xfrm>
              <a:off x="6730314" y="1392196"/>
              <a:ext cx="742283" cy="1517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9294-3271-9708-518C-9DEA10DCECEB}"/>
              </a:ext>
            </a:extLst>
          </p:cNvPr>
          <p:cNvSpPr/>
          <p:nvPr/>
        </p:nvSpPr>
        <p:spPr>
          <a:xfrm>
            <a:off x="10243763" y="2805910"/>
            <a:ext cx="214184" cy="124391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C2E57-8B35-FAF2-9262-0C665C6BC987}"/>
              </a:ext>
            </a:extLst>
          </p:cNvPr>
          <p:cNvSpPr/>
          <p:nvPr/>
        </p:nvSpPr>
        <p:spPr>
          <a:xfrm>
            <a:off x="6459215" y="5234291"/>
            <a:ext cx="1690818" cy="23066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2C850-0676-5485-7945-79BC23D3A520}"/>
              </a:ext>
            </a:extLst>
          </p:cNvPr>
          <p:cNvCxnSpPr>
            <a:cxnSpLocks/>
          </p:cNvCxnSpPr>
          <p:nvPr/>
        </p:nvCxnSpPr>
        <p:spPr>
          <a:xfrm flipH="1">
            <a:off x="8209080" y="3829076"/>
            <a:ext cx="2026508" cy="129334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A20CF-ED11-7EDF-296E-41AE3B955B90}"/>
              </a:ext>
            </a:extLst>
          </p:cNvPr>
          <p:cNvGrpSpPr/>
          <p:nvPr/>
        </p:nvGrpSpPr>
        <p:grpSpPr>
          <a:xfrm>
            <a:off x="6304420" y="636955"/>
            <a:ext cx="5483387" cy="5508203"/>
            <a:chOff x="5736547" y="1091763"/>
            <a:chExt cx="5483387" cy="55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674956-AFDD-04B2-A81C-286A8C81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781"/>
            <a:stretch/>
          </p:blipFill>
          <p:spPr>
            <a:xfrm>
              <a:off x="5736547" y="1091763"/>
              <a:ext cx="3827583" cy="55082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6BDA33-5C7B-6F63-0AEF-A42248B52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820" r="1815"/>
            <a:stretch/>
          </p:blipFill>
          <p:spPr>
            <a:xfrm>
              <a:off x="9580605" y="1091763"/>
              <a:ext cx="1639329" cy="550820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364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CBA3A-38B6-F5FC-0A35-71203127D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DA547-DE37-20E3-C54E-4DABD89D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AEF3F95-903E-A02D-062D-5ADBB67FA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 brief </a:t>
            </a:r>
            <a:r>
              <a:rPr lang="nl-NL" dirty="0" err="1"/>
              <a:t>recap</a:t>
            </a:r>
            <a:endParaRPr lang="nl-NL" dirty="0"/>
          </a:p>
          <a:p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  <a:p>
            <a:pPr lvl="1"/>
            <a:r>
              <a:rPr lang="nl-NL" dirty="0" err="1"/>
              <a:t>Threshold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r>
              <a:rPr lang="nl-NL" dirty="0"/>
              <a:t>Practical issues </a:t>
            </a:r>
            <a:r>
              <a:rPr lang="nl-NL" dirty="0" err="1"/>
              <a:t>when</a:t>
            </a:r>
            <a:r>
              <a:rPr lang="nl-NL" dirty="0"/>
              <a:t> fitting</a:t>
            </a:r>
          </a:p>
          <a:p>
            <a:pPr lvl="1"/>
            <a:r>
              <a:rPr lang="nl-NL" dirty="0" err="1"/>
              <a:t>Likelihoods</a:t>
            </a:r>
            <a:endParaRPr lang="nl-NL" dirty="0"/>
          </a:p>
          <a:p>
            <a:pPr lvl="1"/>
            <a:r>
              <a:rPr lang="nl-NL" dirty="0" err="1"/>
              <a:t>Identifiability</a:t>
            </a:r>
            <a:endParaRPr lang="nl-NL" dirty="0"/>
          </a:p>
          <a:p>
            <a:pPr lvl="1"/>
            <a:r>
              <a:rPr lang="nl-NL" dirty="0" err="1"/>
              <a:t>Scaling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CF01DBF-7908-008B-F600-7D9C1ABB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02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9870977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www.psytoolkit.org</a:t>
            </a:r>
            <a:r>
              <a:rPr lang="nl-NL" dirty="0"/>
              <a:t>/experiment-</a:t>
            </a:r>
            <a:r>
              <a:rPr lang="nl-NL" dirty="0" err="1"/>
              <a:t>library</a:t>
            </a:r>
            <a:r>
              <a:rPr lang="nl-NL" dirty="0"/>
              <a:t>/</a:t>
            </a:r>
            <a:r>
              <a:rPr lang="nl-NL" dirty="0" err="1"/>
              <a:t>experiment_ldt.html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19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F1327-6672-F9A1-FE01-D09F27C3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0FC1A-95FA-E96F-07CA-235A27101A27}"/>
              </a:ext>
            </a:extLst>
          </p:cNvPr>
          <p:cNvSpPr txBox="1"/>
          <p:nvPr/>
        </p:nvSpPr>
        <p:spPr>
          <a:xfrm>
            <a:off x="5171440" y="3505200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 brief </a:t>
            </a:r>
            <a:r>
              <a:rPr lang="nl-NL" dirty="0" err="1"/>
              <a:t>recap</a:t>
            </a:r>
            <a:endParaRPr lang="nl-NL" dirty="0"/>
          </a:p>
          <a:p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  <a:p>
            <a:pPr lvl="1"/>
            <a:r>
              <a:rPr lang="nl-NL" dirty="0" err="1"/>
              <a:t>Threshold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r>
              <a:rPr lang="nl-NL" dirty="0"/>
              <a:t>Practical issues </a:t>
            </a:r>
            <a:r>
              <a:rPr lang="nl-NL" dirty="0" err="1"/>
              <a:t>when</a:t>
            </a:r>
            <a:r>
              <a:rPr lang="nl-NL" dirty="0"/>
              <a:t> fitting</a:t>
            </a:r>
          </a:p>
          <a:p>
            <a:pPr lvl="1"/>
            <a:r>
              <a:rPr lang="nl-NL" dirty="0" err="1"/>
              <a:t>Likelihoods</a:t>
            </a:r>
            <a:endParaRPr lang="nl-NL" dirty="0"/>
          </a:p>
          <a:p>
            <a:pPr lvl="1"/>
            <a:r>
              <a:rPr lang="nl-NL" dirty="0" err="1"/>
              <a:t>Identifiability</a:t>
            </a:r>
            <a:endParaRPr lang="nl-NL" dirty="0"/>
          </a:p>
          <a:p>
            <a:pPr lvl="1"/>
            <a:r>
              <a:rPr lang="nl-NL" dirty="0" err="1"/>
              <a:t>Scaling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0A5F2-D055-B36C-ECE1-7ABDF5413252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4AEF-EF3E-97B7-AD0C-A194757A9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F8BE11B-3370-82E1-99D6-E687C880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EF2290B5-12EF-CE8A-F673-B9E81AEE1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r>
              <a:rPr lang="nl-NL"/>
              <a:t>15/19 </a:t>
            </a:r>
            <a:r>
              <a:rPr lang="nl-NL" dirty="0" err="1"/>
              <a:t>participants</a:t>
            </a:r>
            <a:r>
              <a:rPr lang="nl-NL" dirty="0"/>
              <a:t>, 1920 trials(!) </a:t>
            </a:r>
            <a:r>
              <a:rPr lang="nl-NL" dirty="0" err="1"/>
              <a:t>each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difficulties</a:t>
            </a:r>
            <a:r>
              <a:rPr lang="nl-NL" dirty="0"/>
              <a:t>:</a:t>
            </a:r>
          </a:p>
          <a:p>
            <a:pPr>
              <a:buFontTx/>
              <a:buChar char="-"/>
            </a:pPr>
            <a:r>
              <a:rPr lang="nl-NL" dirty="0"/>
              <a:t>High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(323 p/M)</a:t>
            </a:r>
          </a:p>
          <a:p>
            <a:pPr>
              <a:buFontTx/>
              <a:buChar char="-"/>
            </a:pPr>
            <a:r>
              <a:rPr lang="nl-NL" dirty="0"/>
              <a:t>Low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(4.41 p/M)</a:t>
            </a:r>
          </a:p>
          <a:p>
            <a:pPr>
              <a:buFontTx/>
              <a:buChar char="-"/>
            </a:pPr>
            <a:r>
              <a:rPr lang="nl-NL" dirty="0" err="1"/>
              <a:t>Very</a:t>
            </a:r>
            <a:r>
              <a:rPr lang="nl-NL" dirty="0"/>
              <a:t> low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(0.38 p/M)</a:t>
            </a:r>
          </a:p>
          <a:p>
            <a:pPr>
              <a:buFontTx/>
              <a:buChar char="-"/>
            </a:pPr>
            <a:r>
              <a:rPr lang="nl-NL" dirty="0"/>
              <a:t>Non-</a:t>
            </a:r>
            <a:r>
              <a:rPr lang="nl-NL" dirty="0" err="1"/>
              <a:t>words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ECF71AD-5A80-1E0B-FE88-8934E57F4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65EE4-2454-D11C-608C-A102A980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5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5FCB-4065-6B23-A367-B61DEA7D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35708B-325B-6E2E-9F28-0E5F7DB9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90F94E7-99EB-A023-5C6F-3D77815AF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6B4FFC1-5AAB-AE47-4FDF-46140838A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FBBED-E574-2C5D-5D4B-A16D87A8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3BB0-9D5F-D084-BC16-49F1D951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5C10F51-DC09-0C86-B05D-9672E786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94B4FF87-211C-D2BC-79D6-F3D4D552E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E80DE65-A213-1E6B-A984-0ACD66EE2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241E5-0F9B-7837-9874-CD5153D3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62FE4-BFF7-B7FE-16A4-362A45BA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3"/>
          <a:stretch/>
        </p:blipFill>
        <p:spPr>
          <a:xfrm>
            <a:off x="6891263" y="1672575"/>
            <a:ext cx="3456384" cy="47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65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A1B6F-3843-7126-ED42-5B38CF32D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02313E8-A78A-529A-45D7-2D6F0E23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B099BA65-CD8F-6C23-BD0B-AAD9C32B9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7591A0-1C22-3413-505C-096C28A1B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A41A1-87AD-8543-C2C5-C264FAB7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22EA-635B-49C1-A0CD-5901E154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3"/>
          <a:stretch/>
        </p:blipFill>
        <p:spPr>
          <a:xfrm>
            <a:off x="6891263" y="1672575"/>
            <a:ext cx="3456384" cy="472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8973B-1779-3D85-3404-6CAA8C1AF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54" y="1260330"/>
            <a:ext cx="5187177" cy="54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6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CEA3-42FC-E13B-7E50-709B464AE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DCCE40-6822-FF9F-AE2A-37D76AC4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2047AEB-E82E-5014-F58E-76748F961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3F448BE-05E7-E7F6-1FB3-76D56012C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852CE-77A5-2ABA-3B8A-72D10828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15" y="105736"/>
            <a:ext cx="3618156" cy="283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A19D9-8D15-201F-B866-E25E74C9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3"/>
          <a:stretch/>
        </p:blipFill>
        <p:spPr>
          <a:xfrm>
            <a:off x="6891263" y="1672575"/>
            <a:ext cx="3456384" cy="472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7A633-0695-9D11-BE4D-9E7FF3A20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54" y="1260330"/>
            <a:ext cx="5187177" cy="5414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95437-8E32-1A00-57C9-0A6CC2301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98" y="19770"/>
            <a:ext cx="6021952" cy="68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E9E5-CCE4-9198-A26E-C66F5881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20C8D8C-7AFC-C11F-231B-074835DE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5C352E0-2E6B-C6CA-FC5E-4169F44C7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1EC64BA-6D06-D240-1681-FB7B4BB4C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25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790F2-6F05-4540-C12C-FB6D7988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801"/>
          <a:stretch/>
        </p:blipFill>
        <p:spPr>
          <a:xfrm>
            <a:off x="6836116" y="1412776"/>
            <a:ext cx="5026343" cy="47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2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E444-6503-6EB8-14E4-1A8D2D638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BF4362-3DB4-AA2F-378C-B3986BFD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CFF595D0-EFF4-BA06-B586-C635BE3C3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22705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1: Speed-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trade</a:t>
            </a:r>
            <a:r>
              <a:rPr lang="nl-NL" dirty="0"/>
              <a:t>-off </a:t>
            </a:r>
            <a:r>
              <a:rPr lang="nl-NL" b="1" dirty="0" err="1"/>
              <a:t>instructions</a:t>
            </a:r>
            <a:endParaRPr lang="nl-NL" b="1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”</a:t>
            </a:r>
          </a:p>
          <a:p>
            <a:pPr marL="0" indent="0">
              <a:buNone/>
            </a:pPr>
            <a:r>
              <a:rPr lang="nl-NL" dirty="0"/>
              <a:t>Or</a:t>
            </a:r>
          </a:p>
          <a:p>
            <a:pPr marL="0" indent="0">
              <a:buNone/>
            </a:pPr>
            <a:r>
              <a:rPr lang="nl-NL" b="1" dirty="0"/>
              <a:t>“</a:t>
            </a:r>
            <a:r>
              <a:rPr lang="nl-NL" b="1" dirty="0" err="1"/>
              <a:t>Try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respond</a:t>
            </a:r>
            <a:r>
              <a:rPr lang="nl-NL" b="1" dirty="0"/>
              <a:t> </a:t>
            </a:r>
            <a:r>
              <a:rPr lang="nl-NL" b="1" dirty="0" err="1"/>
              <a:t>accurately</a:t>
            </a:r>
            <a:r>
              <a:rPr lang="nl-NL" b="1" dirty="0"/>
              <a:t>”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4F0A543-0A1C-376B-70B6-416A643B1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43107-D687-AB66-A00C-DBB4F525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39" y="1484784"/>
            <a:ext cx="5613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5A63-4EA1-65B1-E817-545A26D9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D4108C1-BD60-CF1A-B068-303F40B8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22D30B8-BC24-601A-1299-43FDAFDA2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5473700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2: Base </a:t>
            </a:r>
            <a:r>
              <a:rPr lang="nl-NL" dirty="0" err="1"/>
              <a:t>rates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/>
              <a:t>Every block of 92 trials, 75% of stimuli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i="1" dirty="0"/>
              <a:t>word </a:t>
            </a:r>
            <a:r>
              <a:rPr lang="nl-NL" dirty="0"/>
              <a:t>or </a:t>
            </a:r>
            <a:r>
              <a:rPr lang="nl-NL" i="1" dirty="0" err="1"/>
              <a:t>nonword</a:t>
            </a:r>
            <a:r>
              <a:rPr lang="nl-NL" i="1" dirty="0"/>
              <a:t> </a:t>
            </a:r>
            <a:r>
              <a:rPr lang="nl-NL" dirty="0"/>
              <a:t>stimuli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86B94EC-EC68-EA4A-A033-2ECAD747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B4553-8340-FED6-DFAF-FADA5913F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6" r="36442"/>
          <a:stretch/>
        </p:blipFill>
        <p:spPr>
          <a:xfrm>
            <a:off x="6724650" y="1556791"/>
            <a:ext cx="3478981" cy="4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56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E405-DF43-F0CC-49D2-48384FAB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5F93454-04A6-8D0A-9144-549D6C4D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A0A7B3FF-E651-C824-BB32-9B95C900F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5473700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2: Base </a:t>
            </a:r>
            <a:r>
              <a:rPr lang="nl-NL" dirty="0" err="1"/>
              <a:t>rates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/>
              <a:t>Every block of 92 trials, 75% of stimuli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i="1" dirty="0"/>
              <a:t>word </a:t>
            </a:r>
            <a:r>
              <a:rPr lang="nl-NL" dirty="0"/>
              <a:t>or </a:t>
            </a:r>
            <a:r>
              <a:rPr lang="nl-NL" i="1" dirty="0" err="1"/>
              <a:t>nonword</a:t>
            </a:r>
            <a:r>
              <a:rPr lang="nl-NL" i="1" dirty="0"/>
              <a:t> </a:t>
            </a:r>
            <a:r>
              <a:rPr lang="nl-NL" dirty="0"/>
              <a:t>stimuli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631EBF1-1565-5904-D4FE-67CAE07EF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DA3F5-AAA0-E5AD-F4F0-50A58C72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6" r="36442"/>
          <a:stretch/>
        </p:blipFill>
        <p:spPr>
          <a:xfrm>
            <a:off x="6724650" y="1556791"/>
            <a:ext cx="3478981" cy="4916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497D0-E1E7-DDF3-56D5-BC2B00D15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4" y="-21395"/>
            <a:ext cx="6077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5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11897-0AD2-4129-95D0-D50498030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F8AE444-BB53-046B-666A-270BEA08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39F65F7D-878A-C3D1-DB2F-50B543B29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5473700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2: Base </a:t>
            </a:r>
            <a:r>
              <a:rPr lang="nl-NL" dirty="0" err="1"/>
              <a:t>rates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/>
              <a:t>Every block of 92 trials, 75% of stimuli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i="1" dirty="0"/>
              <a:t>word </a:t>
            </a:r>
            <a:r>
              <a:rPr lang="nl-NL" dirty="0"/>
              <a:t>or </a:t>
            </a:r>
            <a:r>
              <a:rPr lang="nl-NL" i="1" dirty="0" err="1"/>
              <a:t>nonword</a:t>
            </a:r>
            <a:r>
              <a:rPr lang="nl-NL" i="1" dirty="0"/>
              <a:t> </a:t>
            </a:r>
            <a:r>
              <a:rPr lang="nl-NL" dirty="0"/>
              <a:t>stimuli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D91386-F685-2089-A2F2-BA9AE226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66E2C-7954-1382-4C4D-653B2554D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6" r="2239"/>
          <a:stretch/>
        </p:blipFill>
        <p:spPr>
          <a:xfrm>
            <a:off x="6724650" y="1556791"/>
            <a:ext cx="5351189" cy="4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641DD2B2-B56A-3CEB-1BD2-3742FDEB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6198569" cy="4795836"/>
          </a:xfrm>
        </p:spPr>
        <p:txBody>
          <a:bodyPr/>
          <a:lstStyle/>
          <a:p>
            <a:r>
              <a:rPr lang="en-NL" dirty="0"/>
              <a:t>Choices are made through accumulation of noisy samples until threshold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7735D-250C-79EB-2C47-9C5434CA4A24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9F2EB-8918-2C76-1FBA-691FECF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80" y="1988840"/>
            <a:ext cx="6044208" cy="346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87E21-39B6-BE4F-35DF-3B3C3237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539" y="105736"/>
            <a:ext cx="2374032" cy="18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E19CC-E949-4B25-D85E-418A0CDC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1634784-C446-1534-42B6-FF072E04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Wagenmakers et al. (2008)</a:t>
            </a:r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579ED36-8241-BE54-FFCF-4B897D535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5473700" cy="4795836"/>
          </a:xfrm>
        </p:spPr>
        <p:txBody>
          <a:bodyPr/>
          <a:lstStyle/>
          <a:p>
            <a:pPr lvl="3"/>
            <a:r>
              <a:rPr lang="nl-NL" dirty="0" err="1"/>
              <a:t>Lexical</a:t>
            </a:r>
            <a:r>
              <a:rPr lang="nl-NL" dirty="0"/>
              <a:t> </a:t>
            </a:r>
            <a:r>
              <a:rPr lang="nl-NL" dirty="0" err="1"/>
              <a:t>decision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r>
              <a:rPr lang="nl-NL" dirty="0"/>
              <a:t>Is ‘XXXX’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word?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Experiment 2: Base </a:t>
            </a:r>
            <a:r>
              <a:rPr lang="nl-NL" dirty="0" err="1"/>
              <a:t>rates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/>
              <a:t>Every block of 92 trials, 75% of stimuli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i="1" dirty="0"/>
              <a:t>word </a:t>
            </a:r>
            <a:r>
              <a:rPr lang="nl-NL" dirty="0"/>
              <a:t>or </a:t>
            </a:r>
            <a:r>
              <a:rPr lang="nl-NL" i="1" dirty="0" err="1"/>
              <a:t>nonword</a:t>
            </a:r>
            <a:r>
              <a:rPr lang="nl-NL" i="1" dirty="0"/>
              <a:t> </a:t>
            </a:r>
            <a:r>
              <a:rPr lang="nl-NL" dirty="0"/>
              <a:t>stimuli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EB0D605-7E1D-13BF-6838-489BF23AA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89F8C-311D-C4CB-6763-BF64BD90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0" y="1988840"/>
            <a:ext cx="5753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5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80708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Ratcliff</a:t>
            </a:r>
            <a:r>
              <a:rPr lang="nl-NL" dirty="0"/>
              <a:t> &amp; </a:t>
            </a:r>
            <a:r>
              <a:rPr lang="nl-NL" dirty="0" err="1"/>
              <a:t>McKoon</a:t>
            </a:r>
            <a:r>
              <a:rPr lang="nl-NL" dirty="0"/>
              <a:t> (2008)</a:t>
            </a:r>
          </a:p>
          <a:p>
            <a:r>
              <a:rPr lang="nl-NL" dirty="0"/>
              <a:t>Three different </a:t>
            </a:r>
            <a:r>
              <a:rPr lang="nl-NL" dirty="0" err="1"/>
              <a:t>experiments</a:t>
            </a:r>
            <a:r>
              <a:rPr lang="nl-NL" dirty="0"/>
              <a:t>, </a:t>
            </a:r>
            <a:r>
              <a:rPr lang="nl-NL" dirty="0" err="1"/>
              <a:t>aimed</a:t>
            </a:r>
            <a:r>
              <a:rPr lang="nl-NL" dirty="0"/>
              <a:t> at:</a:t>
            </a:r>
          </a:p>
          <a:p>
            <a:pPr lvl="1"/>
            <a:r>
              <a:rPr lang="nl-NL" dirty="0"/>
              <a:t>Effect of </a:t>
            </a:r>
            <a:r>
              <a:rPr lang="nl-NL" dirty="0" err="1"/>
              <a:t>difficulty</a:t>
            </a:r>
            <a:r>
              <a:rPr lang="nl-NL" dirty="0"/>
              <a:t> (experiment 1)</a:t>
            </a:r>
          </a:p>
          <a:p>
            <a:pPr lvl="1"/>
            <a:r>
              <a:rPr lang="nl-NL" dirty="0"/>
              <a:t>Effect of SAT </a:t>
            </a:r>
            <a:r>
              <a:rPr lang="nl-NL" dirty="0" err="1"/>
              <a:t>instructions</a:t>
            </a:r>
            <a:r>
              <a:rPr lang="nl-NL" dirty="0"/>
              <a:t> (experiment 2)</a:t>
            </a:r>
          </a:p>
          <a:p>
            <a:pPr lvl="1"/>
            <a:r>
              <a:rPr lang="nl-NL" dirty="0"/>
              <a:t>Effect of base </a:t>
            </a:r>
            <a:r>
              <a:rPr lang="nl-NL" dirty="0" err="1"/>
              <a:t>rates</a:t>
            </a:r>
            <a:r>
              <a:rPr lang="nl-NL" dirty="0"/>
              <a:t> (experiment 3)</a:t>
            </a:r>
          </a:p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51975-9ED0-40C5-8F0C-72F8878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42" y="1052736"/>
            <a:ext cx="5786883" cy="51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1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4510-A85D-DCFC-A408-16033D6C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2E53D5D-20CB-4C4C-EC64-9E50CC0E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C8B801AC-2801-AA4B-F79A-A2AD27B47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80708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Ratcliff</a:t>
            </a:r>
            <a:r>
              <a:rPr lang="nl-NL" dirty="0"/>
              <a:t> &amp; </a:t>
            </a:r>
            <a:r>
              <a:rPr lang="nl-NL" dirty="0" err="1"/>
              <a:t>McKoon</a:t>
            </a:r>
            <a:r>
              <a:rPr lang="nl-NL" dirty="0"/>
              <a:t> (2008)</a:t>
            </a:r>
          </a:p>
          <a:p>
            <a:r>
              <a:rPr lang="nl-NL" dirty="0"/>
              <a:t>Three different </a:t>
            </a:r>
            <a:r>
              <a:rPr lang="nl-NL" dirty="0" err="1"/>
              <a:t>experiments</a:t>
            </a:r>
            <a:r>
              <a:rPr lang="nl-NL" dirty="0"/>
              <a:t>, </a:t>
            </a:r>
            <a:r>
              <a:rPr lang="nl-NL" dirty="0" err="1"/>
              <a:t>aimed</a:t>
            </a:r>
            <a:r>
              <a:rPr lang="nl-NL" dirty="0"/>
              <a:t> at:</a:t>
            </a:r>
          </a:p>
          <a:p>
            <a:pPr lvl="1"/>
            <a:r>
              <a:rPr lang="nl-NL" dirty="0"/>
              <a:t>Effect of </a:t>
            </a:r>
            <a:r>
              <a:rPr lang="nl-NL" dirty="0" err="1"/>
              <a:t>difficulty</a:t>
            </a:r>
            <a:r>
              <a:rPr lang="nl-NL" dirty="0"/>
              <a:t> (experiment 1)</a:t>
            </a:r>
          </a:p>
          <a:p>
            <a:pPr lvl="1"/>
            <a:r>
              <a:rPr lang="nl-NL" dirty="0"/>
              <a:t>Effect of SAT </a:t>
            </a:r>
            <a:r>
              <a:rPr lang="nl-NL" dirty="0" err="1"/>
              <a:t>instructions</a:t>
            </a:r>
            <a:r>
              <a:rPr lang="nl-NL" dirty="0"/>
              <a:t> (experiment 2)</a:t>
            </a:r>
          </a:p>
          <a:p>
            <a:pPr lvl="1"/>
            <a:r>
              <a:rPr lang="nl-NL" dirty="0"/>
              <a:t>Effect of base </a:t>
            </a:r>
            <a:r>
              <a:rPr lang="nl-NL" dirty="0" err="1"/>
              <a:t>rates</a:t>
            </a:r>
            <a:r>
              <a:rPr lang="nl-NL" dirty="0"/>
              <a:t> (experiment 3)</a:t>
            </a:r>
          </a:p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322621B-A63E-EF33-970D-5C4897789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E8300-67A6-48BE-4D73-D397DF1B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0" y="1119659"/>
            <a:ext cx="6201416" cy="53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F5FA-9895-1EFB-A096-CEDAC3DA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C866CF5-B2A1-C0A3-3256-944A5FB0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CB6609E3-55DF-0E0F-3E28-99ED7DF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80708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Ratcliff</a:t>
            </a:r>
            <a:r>
              <a:rPr lang="nl-NL" dirty="0"/>
              <a:t> &amp; </a:t>
            </a:r>
            <a:r>
              <a:rPr lang="nl-NL" dirty="0" err="1"/>
              <a:t>McKoon</a:t>
            </a:r>
            <a:r>
              <a:rPr lang="nl-NL" dirty="0"/>
              <a:t> (2008)</a:t>
            </a:r>
          </a:p>
          <a:p>
            <a:r>
              <a:rPr lang="nl-NL" dirty="0"/>
              <a:t>Three different </a:t>
            </a:r>
            <a:r>
              <a:rPr lang="nl-NL" dirty="0" err="1"/>
              <a:t>experiments</a:t>
            </a:r>
            <a:r>
              <a:rPr lang="nl-NL" dirty="0"/>
              <a:t>, </a:t>
            </a:r>
            <a:r>
              <a:rPr lang="nl-NL" dirty="0" err="1"/>
              <a:t>aimed</a:t>
            </a:r>
            <a:r>
              <a:rPr lang="nl-NL" dirty="0"/>
              <a:t> at:</a:t>
            </a:r>
          </a:p>
          <a:p>
            <a:pPr lvl="1"/>
            <a:r>
              <a:rPr lang="nl-NL" dirty="0"/>
              <a:t>Effect of </a:t>
            </a:r>
            <a:r>
              <a:rPr lang="nl-NL" dirty="0" err="1"/>
              <a:t>difficulty</a:t>
            </a:r>
            <a:r>
              <a:rPr lang="nl-NL" dirty="0"/>
              <a:t> (experiment 1)</a:t>
            </a:r>
          </a:p>
          <a:p>
            <a:pPr lvl="1"/>
            <a:r>
              <a:rPr lang="nl-NL" dirty="0"/>
              <a:t>Effect of SAT </a:t>
            </a:r>
            <a:r>
              <a:rPr lang="nl-NL" dirty="0" err="1"/>
              <a:t>instructions</a:t>
            </a:r>
            <a:r>
              <a:rPr lang="nl-NL" dirty="0"/>
              <a:t> (experiment 2)</a:t>
            </a:r>
          </a:p>
          <a:p>
            <a:pPr lvl="1"/>
            <a:r>
              <a:rPr lang="nl-NL" dirty="0"/>
              <a:t>Effect of base </a:t>
            </a:r>
            <a:r>
              <a:rPr lang="nl-NL" dirty="0" err="1"/>
              <a:t>rates</a:t>
            </a:r>
            <a:r>
              <a:rPr lang="nl-NL" dirty="0"/>
              <a:t> (experiment 3)</a:t>
            </a:r>
          </a:p>
          <a:p>
            <a:endParaRPr lang="nl-NL" dirty="0"/>
          </a:p>
          <a:p>
            <a:r>
              <a:rPr lang="nl-NL" dirty="0"/>
              <a:t>See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Voss</a:t>
            </a:r>
            <a:r>
              <a:rPr lang="nl-NL" dirty="0"/>
              <a:t> et al. (2004)</a:t>
            </a:r>
          </a:p>
          <a:p>
            <a:pPr lvl="1"/>
            <a:r>
              <a:rPr lang="nl-NL" dirty="0"/>
              <a:t>Response hand handicap</a:t>
            </a:r>
          </a:p>
          <a:p>
            <a:pPr lvl="1"/>
            <a:r>
              <a:rPr lang="nl-NL" dirty="0" err="1"/>
              <a:t>Reward</a:t>
            </a:r>
            <a:r>
              <a:rPr lang="nl-NL" dirty="0"/>
              <a:t> bias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1EA97C-0CC4-E4D0-3913-C2B7BD32B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EC47A-0254-182F-ADE4-EA1E7D47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95" y="856482"/>
            <a:ext cx="5114227" cy="60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517C-F6E0-D5C4-BD3F-29419EB11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2841F0-4528-F1D6-E486-8511F0D8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6158C430-393A-C84E-75C1-75E455316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807081" cy="4795836"/>
          </a:xfrm>
        </p:spPr>
        <p:txBody>
          <a:bodyPr>
            <a:normAutofit/>
          </a:bodyPr>
          <a:lstStyle/>
          <a:p>
            <a:pPr lvl="3"/>
            <a:r>
              <a:rPr lang="nl-NL" dirty="0"/>
              <a:t>How does </a:t>
            </a:r>
            <a:r>
              <a:rPr lang="nl-NL" dirty="0" err="1"/>
              <a:t>choice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change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?</a:t>
            </a:r>
          </a:p>
          <a:p>
            <a:pPr lvl="3"/>
            <a:endParaRPr lang="nl-NL" dirty="0"/>
          </a:p>
          <a:p>
            <a:pPr lvl="3"/>
            <a:r>
              <a:rPr lang="nl-NL" b="0" dirty="0" err="1"/>
              <a:t>Ratcliff</a:t>
            </a:r>
            <a:r>
              <a:rPr lang="nl-NL" b="0" dirty="0"/>
              <a:t> et al. (2006): People get slower, but </a:t>
            </a:r>
            <a:r>
              <a:rPr lang="nl-NL" b="0" dirty="0" err="1"/>
              <a:t>why</a:t>
            </a:r>
            <a:r>
              <a:rPr lang="nl-NL" b="0" dirty="0"/>
              <a:t>?</a:t>
            </a:r>
          </a:p>
          <a:p>
            <a:pPr lvl="3"/>
            <a:endParaRPr lang="nl-NL" b="0" dirty="0"/>
          </a:p>
          <a:p>
            <a:pPr lvl="3"/>
            <a:r>
              <a:rPr lang="nl-NL" b="0" dirty="0"/>
              <a:t>4 </a:t>
            </a:r>
            <a:r>
              <a:rPr lang="nl-NL" b="0" dirty="0" err="1"/>
              <a:t>tasks</a:t>
            </a:r>
            <a:r>
              <a:rPr lang="nl-NL" b="0" dirty="0"/>
              <a:t>: </a:t>
            </a:r>
            <a:r>
              <a:rPr lang="nl-NL" b="0" dirty="0" err="1"/>
              <a:t>Signal</a:t>
            </a:r>
            <a:r>
              <a:rPr lang="nl-NL" b="0" dirty="0"/>
              <a:t> </a:t>
            </a:r>
            <a:r>
              <a:rPr lang="nl-NL" b="0" dirty="0" err="1"/>
              <a:t>detection</a:t>
            </a:r>
            <a:r>
              <a:rPr lang="nl-NL" b="0" dirty="0"/>
              <a:t>, Letter </a:t>
            </a:r>
            <a:r>
              <a:rPr lang="nl-NL" b="0" dirty="0" err="1"/>
              <a:t>discrimination</a:t>
            </a:r>
            <a:r>
              <a:rPr lang="nl-NL" b="0" dirty="0"/>
              <a:t>, </a:t>
            </a:r>
            <a:r>
              <a:rPr lang="nl-NL" b="0" dirty="0" err="1"/>
              <a:t>Brightness</a:t>
            </a:r>
            <a:r>
              <a:rPr lang="nl-NL" b="0" dirty="0"/>
              <a:t> </a:t>
            </a:r>
            <a:r>
              <a:rPr lang="nl-NL" b="0" dirty="0" err="1"/>
              <a:t>discrimination</a:t>
            </a:r>
            <a:r>
              <a:rPr lang="nl-NL" b="0" dirty="0"/>
              <a:t>, </a:t>
            </a:r>
            <a:r>
              <a:rPr lang="nl-NL" b="0" dirty="0" err="1"/>
              <a:t>Recognition</a:t>
            </a:r>
            <a:r>
              <a:rPr lang="nl-NL" b="0" dirty="0"/>
              <a:t> memory</a:t>
            </a:r>
          </a:p>
          <a:p>
            <a:pPr lvl="3"/>
            <a:endParaRPr lang="nl-NL" b="0" dirty="0"/>
          </a:p>
          <a:p>
            <a:pPr lvl="3"/>
            <a:r>
              <a:rPr lang="nl-NL" b="0" dirty="0"/>
              <a:t>Speed-</a:t>
            </a:r>
            <a:r>
              <a:rPr lang="nl-NL" b="0" dirty="0" err="1"/>
              <a:t>accuracy</a:t>
            </a:r>
            <a:r>
              <a:rPr lang="nl-NL" b="0" dirty="0"/>
              <a:t> </a:t>
            </a:r>
            <a:r>
              <a:rPr lang="nl-NL" b="0" dirty="0" err="1"/>
              <a:t>trade</a:t>
            </a:r>
            <a:r>
              <a:rPr lang="nl-NL" b="0" dirty="0"/>
              <a:t>-off </a:t>
            </a:r>
            <a:r>
              <a:rPr lang="nl-NL" b="0" dirty="0" err="1"/>
              <a:t>manipulation</a:t>
            </a:r>
            <a:endParaRPr lang="nl-NL" b="0" dirty="0"/>
          </a:p>
          <a:p>
            <a:pPr lvl="3"/>
            <a:endParaRPr lang="nl-NL" b="0" dirty="0"/>
          </a:p>
          <a:p>
            <a:pPr lvl="3"/>
            <a:r>
              <a:rPr lang="nl-NL" b="0" dirty="0"/>
              <a:t>3 </a:t>
            </a:r>
            <a:r>
              <a:rPr lang="nl-NL" b="0" dirty="0" err="1"/>
              <a:t>groups</a:t>
            </a:r>
            <a:r>
              <a:rPr lang="nl-NL" b="0" dirty="0"/>
              <a:t> of </a:t>
            </a:r>
            <a:r>
              <a:rPr lang="nl-NL" b="0" dirty="0" err="1"/>
              <a:t>participants</a:t>
            </a:r>
            <a:r>
              <a:rPr lang="nl-NL" b="0" dirty="0"/>
              <a:t>: college </a:t>
            </a:r>
            <a:r>
              <a:rPr lang="nl-NL" b="0" dirty="0" err="1"/>
              <a:t>students</a:t>
            </a:r>
            <a:r>
              <a:rPr lang="nl-NL" b="0" dirty="0"/>
              <a:t>, 60-74 </a:t>
            </a:r>
            <a:r>
              <a:rPr lang="nl-NL" b="0" dirty="0" err="1"/>
              <a:t>years</a:t>
            </a:r>
            <a:r>
              <a:rPr lang="nl-NL" b="0" dirty="0"/>
              <a:t> </a:t>
            </a:r>
            <a:r>
              <a:rPr lang="nl-NL" b="0" dirty="0" err="1"/>
              <a:t>olds</a:t>
            </a:r>
            <a:r>
              <a:rPr lang="nl-NL" b="0" dirty="0"/>
              <a:t>, </a:t>
            </a:r>
            <a:r>
              <a:rPr lang="nl-NL" b="0" dirty="0" err="1"/>
              <a:t>and</a:t>
            </a:r>
            <a:r>
              <a:rPr lang="nl-NL" b="0" dirty="0"/>
              <a:t> 75-85 </a:t>
            </a:r>
            <a:r>
              <a:rPr lang="nl-NL" b="0" dirty="0" err="1"/>
              <a:t>years</a:t>
            </a:r>
            <a:r>
              <a:rPr lang="nl-NL" b="0" dirty="0"/>
              <a:t> </a:t>
            </a:r>
            <a:r>
              <a:rPr lang="nl-NL" b="0" dirty="0" err="1"/>
              <a:t>old</a:t>
            </a:r>
            <a:endParaRPr lang="nl-NL" b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F75CB4-450D-E082-F29F-94D66D981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836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F16E-44AB-3D09-A0D8-29A68639B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95D141A-AB8E-12F9-480A-F213C887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5DBBFF4C-E16E-668B-AB47-FEF73EBE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807081" cy="4795836"/>
          </a:xfrm>
        </p:spPr>
        <p:txBody>
          <a:bodyPr>
            <a:normAutofit/>
          </a:bodyPr>
          <a:lstStyle/>
          <a:p>
            <a:pPr lvl="3"/>
            <a:r>
              <a:rPr lang="nl-NL" dirty="0"/>
              <a:t>How does </a:t>
            </a:r>
            <a:r>
              <a:rPr lang="nl-NL" dirty="0" err="1"/>
              <a:t>choice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change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?</a:t>
            </a:r>
          </a:p>
          <a:p>
            <a:pPr lvl="3"/>
            <a:endParaRPr lang="nl-NL" dirty="0"/>
          </a:p>
          <a:p>
            <a:pPr lvl="3"/>
            <a:r>
              <a:rPr lang="nl-NL" b="0" dirty="0" err="1"/>
              <a:t>Ratcliff</a:t>
            </a:r>
            <a:r>
              <a:rPr lang="nl-NL" b="0" dirty="0"/>
              <a:t> et al. (2006): People get slower, but </a:t>
            </a:r>
            <a:r>
              <a:rPr lang="nl-NL" b="0" dirty="0" err="1"/>
              <a:t>why</a:t>
            </a:r>
            <a:r>
              <a:rPr lang="nl-NL" b="0" dirty="0"/>
              <a:t>?</a:t>
            </a:r>
          </a:p>
          <a:p>
            <a:pPr lvl="3"/>
            <a:endParaRPr lang="nl-NL" b="0" dirty="0"/>
          </a:p>
          <a:p>
            <a:pPr lvl="3"/>
            <a:r>
              <a:rPr lang="nl-NL" b="0" dirty="0"/>
              <a:t>4 </a:t>
            </a:r>
            <a:r>
              <a:rPr lang="nl-NL" b="0" dirty="0" err="1"/>
              <a:t>tasks</a:t>
            </a:r>
            <a:r>
              <a:rPr lang="nl-NL" b="0" dirty="0"/>
              <a:t>: </a:t>
            </a:r>
            <a:r>
              <a:rPr lang="nl-NL" b="0" dirty="0" err="1"/>
              <a:t>Signal</a:t>
            </a:r>
            <a:r>
              <a:rPr lang="nl-NL" b="0" dirty="0"/>
              <a:t> </a:t>
            </a:r>
            <a:r>
              <a:rPr lang="nl-NL" b="0" dirty="0" err="1"/>
              <a:t>detection</a:t>
            </a:r>
            <a:r>
              <a:rPr lang="nl-NL" b="0" dirty="0"/>
              <a:t>, Letter </a:t>
            </a:r>
            <a:r>
              <a:rPr lang="nl-NL" b="0" dirty="0" err="1"/>
              <a:t>discrimination</a:t>
            </a:r>
            <a:r>
              <a:rPr lang="nl-NL" b="0" dirty="0"/>
              <a:t>, </a:t>
            </a:r>
            <a:r>
              <a:rPr lang="nl-NL" b="0" dirty="0" err="1"/>
              <a:t>Brightness</a:t>
            </a:r>
            <a:r>
              <a:rPr lang="nl-NL" b="0" dirty="0"/>
              <a:t> </a:t>
            </a:r>
            <a:r>
              <a:rPr lang="nl-NL" b="0" dirty="0" err="1"/>
              <a:t>discrimination</a:t>
            </a:r>
            <a:r>
              <a:rPr lang="nl-NL" b="0" dirty="0"/>
              <a:t>, </a:t>
            </a:r>
            <a:r>
              <a:rPr lang="nl-NL" b="0" dirty="0" err="1"/>
              <a:t>Recognition</a:t>
            </a:r>
            <a:r>
              <a:rPr lang="nl-NL" b="0" dirty="0"/>
              <a:t> memory</a:t>
            </a:r>
          </a:p>
          <a:p>
            <a:pPr lvl="3"/>
            <a:endParaRPr lang="nl-NL" b="0" dirty="0"/>
          </a:p>
          <a:p>
            <a:pPr lvl="3"/>
            <a:r>
              <a:rPr lang="nl-NL" b="0" dirty="0"/>
              <a:t>3 </a:t>
            </a:r>
            <a:r>
              <a:rPr lang="nl-NL" b="0" dirty="0" err="1"/>
              <a:t>groups</a:t>
            </a:r>
            <a:r>
              <a:rPr lang="nl-NL" b="0" dirty="0"/>
              <a:t> of </a:t>
            </a:r>
            <a:r>
              <a:rPr lang="nl-NL" b="0" dirty="0" err="1"/>
              <a:t>participants</a:t>
            </a:r>
            <a:r>
              <a:rPr lang="nl-NL" b="0" dirty="0"/>
              <a:t>: college </a:t>
            </a:r>
            <a:r>
              <a:rPr lang="nl-NL" b="0" dirty="0" err="1"/>
              <a:t>students</a:t>
            </a:r>
            <a:r>
              <a:rPr lang="nl-NL" b="0" dirty="0"/>
              <a:t>, 60-74 </a:t>
            </a:r>
            <a:r>
              <a:rPr lang="nl-NL" b="0" dirty="0" err="1"/>
              <a:t>years</a:t>
            </a:r>
            <a:r>
              <a:rPr lang="nl-NL" b="0" dirty="0"/>
              <a:t> </a:t>
            </a:r>
            <a:r>
              <a:rPr lang="nl-NL" b="0" dirty="0" err="1"/>
              <a:t>olds</a:t>
            </a:r>
            <a:r>
              <a:rPr lang="nl-NL" b="0" dirty="0"/>
              <a:t>, </a:t>
            </a:r>
            <a:r>
              <a:rPr lang="nl-NL" b="0" dirty="0" err="1"/>
              <a:t>and</a:t>
            </a:r>
            <a:r>
              <a:rPr lang="nl-NL" b="0" dirty="0"/>
              <a:t> 75-85 </a:t>
            </a:r>
            <a:r>
              <a:rPr lang="nl-NL" b="0" dirty="0" err="1"/>
              <a:t>years</a:t>
            </a:r>
            <a:r>
              <a:rPr lang="nl-NL" b="0" dirty="0"/>
              <a:t> </a:t>
            </a:r>
            <a:r>
              <a:rPr lang="nl-NL" b="0" dirty="0" err="1"/>
              <a:t>old</a:t>
            </a:r>
            <a:endParaRPr lang="nl-NL" b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7381736-B593-6330-F988-692004C59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4F651-4666-D250-3290-4AC2D338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74" y="1844824"/>
            <a:ext cx="7772400" cy="43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70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15F8D-3401-6046-E160-819B7E8BA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A0D2B86-ED65-F7FC-931B-50F552BB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F4424F80-C262-4E4E-D650-388B20A1A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838529" cy="4795836"/>
          </a:xfrm>
        </p:spPr>
        <p:txBody>
          <a:bodyPr>
            <a:normAutofit/>
          </a:bodyPr>
          <a:lstStyle/>
          <a:p>
            <a:pPr lvl="3"/>
            <a:r>
              <a:rPr lang="nl-NL" dirty="0"/>
              <a:t>How does </a:t>
            </a:r>
            <a:r>
              <a:rPr lang="nl-NL" dirty="0" err="1"/>
              <a:t>choice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change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?</a:t>
            </a:r>
          </a:p>
          <a:p>
            <a:pPr lvl="3"/>
            <a:endParaRPr lang="nl-NL" dirty="0"/>
          </a:p>
          <a:p>
            <a:pPr lvl="3"/>
            <a:r>
              <a:rPr lang="nl-NL" b="0" dirty="0"/>
              <a:t>DDM parameter changes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9A14C75-EE74-3483-7D89-4C7BF37FD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36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DA957-1778-5FB2-F072-CF603F10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-19770"/>
            <a:ext cx="5523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4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3F608-7A37-47FD-F7A1-7C7078695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2F1A2D4-7C8B-5E79-A168-B282729A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B75CE4D2-75D5-8DA0-1906-FB59E56C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6054553" cy="4795836"/>
          </a:xfrm>
        </p:spPr>
        <p:txBody>
          <a:bodyPr>
            <a:normAutofit/>
          </a:bodyPr>
          <a:lstStyle/>
          <a:p>
            <a:pPr lvl="3"/>
            <a:r>
              <a:rPr lang="nl-NL" dirty="0"/>
              <a:t>How does </a:t>
            </a:r>
            <a:r>
              <a:rPr lang="nl-NL" dirty="0" err="1"/>
              <a:t>choice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change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age</a:t>
            </a:r>
            <a:r>
              <a:rPr lang="nl-NL" dirty="0"/>
              <a:t>?</a:t>
            </a:r>
          </a:p>
          <a:p>
            <a:pPr lvl="3"/>
            <a:endParaRPr lang="nl-NL" dirty="0"/>
          </a:p>
          <a:p>
            <a:pPr lvl="3"/>
            <a:r>
              <a:rPr lang="nl-NL" b="0" dirty="0"/>
              <a:t>DDM parameter changes</a:t>
            </a:r>
          </a:p>
          <a:p>
            <a:pPr lvl="3"/>
            <a:endParaRPr lang="nl-NL" b="0" dirty="0"/>
          </a:p>
          <a:p>
            <a:pPr lvl="3"/>
            <a:r>
              <a:rPr lang="nl-NL" b="0" dirty="0" err="1"/>
              <a:t>Contrary</a:t>
            </a:r>
            <a:r>
              <a:rPr lang="nl-NL" b="0" dirty="0"/>
              <a:t> </a:t>
            </a:r>
            <a:r>
              <a:rPr lang="nl-NL" b="0" dirty="0" err="1"/>
              <a:t>to</a:t>
            </a:r>
            <a:r>
              <a:rPr lang="nl-NL" b="0" dirty="0"/>
              <a:t> most </a:t>
            </a:r>
            <a:r>
              <a:rPr lang="nl-NL" b="0" dirty="0" err="1"/>
              <a:t>intuitions</a:t>
            </a:r>
            <a:r>
              <a:rPr lang="nl-NL" b="0" dirty="0"/>
              <a:t>, </a:t>
            </a:r>
            <a:r>
              <a:rPr lang="nl-NL" b="0" dirty="0" err="1"/>
              <a:t>older</a:t>
            </a:r>
            <a:r>
              <a:rPr lang="nl-NL" b="0" dirty="0"/>
              <a:t> </a:t>
            </a:r>
            <a:r>
              <a:rPr lang="nl-NL" b="0" dirty="0" err="1"/>
              <a:t>people</a:t>
            </a:r>
            <a:r>
              <a:rPr lang="nl-NL" b="0" dirty="0"/>
              <a:t> </a:t>
            </a:r>
            <a:r>
              <a:rPr lang="nl-NL" b="0" dirty="0" err="1"/>
              <a:t>process</a:t>
            </a:r>
            <a:r>
              <a:rPr lang="nl-NL" b="0" dirty="0"/>
              <a:t> information </a:t>
            </a:r>
            <a:r>
              <a:rPr lang="nl-NL" b="0" dirty="0" err="1"/>
              <a:t>roughly</a:t>
            </a:r>
            <a:r>
              <a:rPr lang="nl-NL" b="0" dirty="0"/>
              <a:t> </a:t>
            </a:r>
            <a:r>
              <a:rPr lang="nl-NL" b="0" dirty="0" err="1"/>
              <a:t>equally</a:t>
            </a:r>
            <a:r>
              <a:rPr lang="nl-NL" b="0" dirty="0"/>
              <a:t> </a:t>
            </a:r>
            <a:r>
              <a:rPr lang="nl-NL" b="0" dirty="0" err="1"/>
              <a:t>fast</a:t>
            </a:r>
            <a:r>
              <a:rPr lang="nl-NL" b="0" dirty="0"/>
              <a:t> as </a:t>
            </a:r>
            <a:r>
              <a:rPr lang="nl-NL" b="0" dirty="0" err="1"/>
              <a:t>young</a:t>
            </a:r>
            <a:r>
              <a:rPr lang="nl-NL" b="0" dirty="0"/>
              <a:t> </a:t>
            </a:r>
            <a:r>
              <a:rPr lang="nl-NL" b="0" dirty="0" err="1"/>
              <a:t>people</a:t>
            </a:r>
            <a:r>
              <a:rPr lang="nl-NL" b="0" dirty="0"/>
              <a:t>.</a:t>
            </a:r>
          </a:p>
          <a:p>
            <a:pPr lvl="3"/>
            <a:endParaRPr lang="nl-NL" b="0" dirty="0"/>
          </a:p>
          <a:p>
            <a:pPr lvl="3"/>
            <a:r>
              <a:rPr lang="nl-NL" b="0" dirty="0" err="1"/>
              <a:t>They’re</a:t>
            </a:r>
            <a:r>
              <a:rPr lang="nl-NL" b="0" dirty="0"/>
              <a:t> slower </a:t>
            </a:r>
            <a:r>
              <a:rPr lang="nl-NL" b="0" dirty="0" err="1"/>
              <a:t>because</a:t>
            </a:r>
            <a:r>
              <a:rPr lang="nl-NL" b="0" dirty="0"/>
              <a:t> </a:t>
            </a:r>
            <a:r>
              <a:rPr lang="nl-NL" b="0" dirty="0" err="1"/>
              <a:t>they’re</a:t>
            </a:r>
            <a:r>
              <a:rPr lang="nl-NL" b="0" dirty="0"/>
              <a:t> more </a:t>
            </a:r>
            <a:r>
              <a:rPr lang="nl-NL" b="0" i="1" dirty="0" err="1"/>
              <a:t>cautious</a:t>
            </a:r>
            <a:r>
              <a:rPr lang="nl-NL" b="0" i="1" dirty="0"/>
              <a:t> </a:t>
            </a:r>
            <a:r>
              <a:rPr lang="nl-NL" b="0" dirty="0" err="1"/>
              <a:t>and</a:t>
            </a:r>
            <a:r>
              <a:rPr lang="nl-NL" b="0" dirty="0"/>
              <a:t> have </a:t>
            </a:r>
            <a:r>
              <a:rPr lang="nl-NL" b="0" dirty="0" err="1"/>
              <a:t>higher</a:t>
            </a:r>
            <a:r>
              <a:rPr lang="nl-NL" b="0" dirty="0"/>
              <a:t> non-</a:t>
            </a:r>
            <a:r>
              <a:rPr lang="nl-NL" b="0" dirty="0" err="1"/>
              <a:t>decision</a:t>
            </a:r>
            <a:r>
              <a:rPr lang="nl-NL" b="0" dirty="0"/>
              <a:t> </a:t>
            </a:r>
            <a:r>
              <a:rPr lang="nl-NL" b="0" dirty="0" err="1"/>
              <a:t>times</a:t>
            </a:r>
            <a:endParaRPr lang="nl-NL" b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9EC2DE-5CC3-B074-EEFD-B04D69E23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8ADC6-42D5-47F0-3B4F-22F8C030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1" y="-19770"/>
            <a:ext cx="5523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1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E6D6-481D-1376-D6EF-95FFCFE2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A5609DD-9B87-BCCC-B23F-3F5C69C0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23104370-066B-93EA-AEE3-ED1572A30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16712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Really</a:t>
            </a:r>
            <a:r>
              <a:rPr lang="nl-NL" dirty="0"/>
              <a:t>? Is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weird</a:t>
            </a:r>
            <a:r>
              <a:rPr lang="nl-NL" dirty="0"/>
              <a:t> artefact of </a:t>
            </a:r>
            <a:r>
              <a:rPr lang="nl-NL" dirty="0" err="1"/>
              <a:t>the</a:t>
            </a:r>
            <a:r>
              <a:rPr lang="nl-NL" dirty="0"/>
              <a:t> data?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14CA2C-D158-8A85-382F-7A474D9E4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184BF-9343-071C-3CFB-5D227C8AE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7" y="2564904"/>
            <a:ext cx="7772400" cy="25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7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249D4-96C7-7450-FF42-41B4A166A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F3DE86-19B4-C95F-470E-7AAD7378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37D3DDF5-91B6-7499-5683-2A13E2F40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16712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Really</a:t>
            </a:r>
            <a:r>
              <a:rPr lang="nl-NL" dirty="0"/>
              <a:t>? Is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weird</a:t>
            </a:r>
            <a:r>
              <a:rPr lang="nl-NL" dirty="0"/>
              <a:t> artefact of </a:t>
            </a:r>
            <a:r>
              <a:rPr lang="nl-NL" dirty="0" err="1"/>
              <a:t>the</a:t>
            </a:r>
            <a:r>
              <a:rPr lang="nl-NL" dirty="0"/>
              <a:t> data?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5C2F3AD-1AA6-8C53-061B-A092783A6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4767A5D5-50CD-C5F7-E938-14E8A0CA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0" y="1789061"/>
            <a:ext cx="11389024" cy="42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37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8B8D-1AB8-1BFF-49DC-964B0D51A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3BDA641-2A7F-3B24-05F3-31291DA3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DAC8CAE4-0462-EA6C-87EA-0865668A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6198569" cy="4795836"/>
          </a:xfrm>
        </p:spPr>
        <p:txBody>
          <a:bodyPr/>
          <a:lstStyle/>
          <a:p>
            <a:r>
              <a:rPr lang="en-NL" dirty="0"/>
              <a:t>Choices are made through accumulation of noisy samples until threshold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1A257D1-BBF0-9940-0B94-AA64164F3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BCA9A-8BF1-F3BF-3A53-BD44BDF91F74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F68FC-9611-39B1-08A4-BCD1B241B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52" y="1540280"/>
            <a:ext cx="5406479" cy="4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6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11636-E098-14E0-F8F1-494C49FD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AED8B65-B60C-CF53-DBFA-DC8301AF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8BA792A0-F6BA-E35D-8235-B3260E523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167121" cy="4795836"/>
          </a:xfrm>
        </p:spPr>
        <p:txBody>
          <a:bodyPr>
            <a:normAutofit/>
          </a:bodyPr>
          <a:lstStyle/>
          <a:p>
            <a:pPr lvl="3"/>
            <a:r>
              <a:rPr lang="nl-NL" dirty="0" err="1"/>
              <a:t>Really</a:t>
            </a:r>
            <a:r>
              <a:rPr lang="nl-NL" dirty="0"/>
              <a:t>? Is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weird</a:t>
            </a:r>
            <a:r>
              <a:rPr lang="nl-NL" dirty="0"/>
              <a:t> artefact of </a:t>
            </a:r>
            <a:r>
              <a:rPr lang="nl-NL" dirty="0" err="1"/>
              <a:t>the</a:t>
            </a:r>
            <a:r>
              <a:rPr lang="nl-NL" dirty="0"/>
              <a:t> data?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4F69CEB-10FC-3D28-32B7-1C766E506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40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1EF4E-0797-7187-4326-69BAB974BCF3}"/>
              </a:ext>
            </a:extLst>
          </p:cNvPr>
          <p:cNvSpPr txBox="1"/>
          <p:nvPr/>
        </p:nvSpPr>
        <p:spPr>
          <a:xfrm flipV="1">
            <a:off x="990960" y="3468414"/>
            <a:ext cx="45719" cy="45719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07255492-6751-E213-02BA-ECF47D4D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759" y="147183"/>
            <a:ext cx="9090764" cy="67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0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86C8-A579-AF3F-C88C-6E9389882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7AF4C-5937-293B-E78E-D150413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4084E8-07E1-ACA5-FEEE-22723DD3A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 brief </a:t>
            </a:r>
            <a:r>
              <a:rPr lang="nl-NL" dirty="0" err="1"/>
              <a:t>recap</a:t>
            </a:r>
            <a:endParaRPr lang="nl-NL" dirty="0"/>
          </a:p>
          <a:p>
            <a:r>
              <a:rPr lang="nl-NL" dirty="0" err="1"/>
              <a:t>Classical</a:t>
            </a:r>
            <a:r>
              <a:rPr lang="nl-NL" dirty="0"/>
              <a:t> </a:t>
            </a:r>
            <a:r>
              <a:rPr lang="nl-NL" dirty="0" err="1"/>
              <a:t>experiments</a:t>
            </a:r>
            <a:endParaRPr lang="nl-NL" dirty="0"/>
          </a:p>
          <a:p>
            <a:pPr lvl="1"/>
            <a:r>
              <a:rPr lang="nl-NL" dirty="0" err="1"/>
              <a:t>Threshold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manipulations</a:t>
            </a:r>
            <a:endParaRPr lang="nl-NL" dirty="0"/>
          </a:p>
          <a:p>
            <a:pPr lvl="1"/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manipulations</a:t>
            </a:r>
            <a:endParaRPr lang="nl-NL" dirty="0"/>
          </a:p>
          <a:p>
            <a:r>
              <a:rPr lang="nl-NL" dirty="0"/>
              <a:t>Practical issues </a:t>
            </a:r>
            <a:r>
              <a:rPr lang="nl-NL" dirty="0" err="1"/>
              <a:t>when</a:t>
            </a:r>
            <a:r>
              <a:rPr lang="nl-NL" dirty="0"/>
              <a:t> fitting</a:t>
            </a:r>
          </a:p>
          <a:p>
            <a:pPr lvl="1"/>
            <a:r>
              <a:rPr lang="nl-NL" dirty="0" err="1"/>
              <a:t>Likelihoods</a:t>
            </a:r>
            <a:endParaRPr lang="nl-NL" dirty="0"/>
          </a:p>
          <a:p>
            <a:pPr lvl="1"/>
            <a:r>
              <a:rPr lang="nl-NL" dirty="0" err="1"/>
              <a:t>Notation</a:t>
            </a:r>
            <a:endParaRPr lang="nl-NL" dirty="0"/>
          </a:p>
          <a:p>
            <a:pPr lvl="1"/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1F797E-CD25-1ACB-8C32-381B7BDE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41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6DEBF-B1E5-242A-6B79-0DA7CC911324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26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E315-230F-27B5-9B3F-F924CCD0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A53F45-A884-83FA-50BC-A2943D5A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Likelihood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verticale tekst 2">
                <a:extLst>
                  <a:ext uri="{FF2B5EF4-FFF2-40B4-BE49-F238E27FC236}">
                    <a16:creationId xmlns:a16="http://schemas.microsoft.com/office/drawing/2014/main" id="{9D9877EF-D9E0-0CD1-1CB8-CE9C3968B0FA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1389023" cy="47958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nl-NL" dirty="0" err="1"/>
                  <a:t>DDM’s</a:t>
                </a:r>
                <a:r>
                  <a:rPr lang="nl-NL" dirty="0"/>
                  <a:t> </a:t>
                </a:r>
                <a:r>
                  <a:rPr lang="nl-NL" dirty="0" err="1"/>
                  <a:t>likelihood</a:t>
                </a:r>
                <a:r>
                  <a:rPr lang="nl-NL" dirty="0"/>
                  <a:t> of RT x </a:t>
                </a:r>
                <a:r>
                  <a:rPr lang="nl-NL" dirty="0" err="1"/>
                  <a:t>given</a:t>
                </a:r>
                <a:r>
                  <a:rPr lang="nl-NL" dirty="0"/>
                  <a:t> parameters v, a, </a:t>
                </a:r>
                <a:r>
                  <a:rPr lang="nl-NL" dirty="0" err="1"/>
                  <a:t>z</a:t>
                </a:r>
                <a:r>
                  <a:rPr lang="nl-NL" dirty="0"/>
                  <a:t>:</a:t>
                </a:r>
              </a:p>
              <a:p>
                <a:pPr marL="0" indent="0">
                  <a:buNone/>
                </a:pPr>
                <a:endParaRPr lang="en-US" sz="3200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bg-BG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𝑣𝑎𝑧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bg-BG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bg-BG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 </m:t>
                          </m:r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s-I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k</m:t>
                              </m:r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bg-BG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bg-BG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verticale tekst 2">
                <a:extLst>
                  <a:ext uri="{FF2B5EF4-FFF2-40B4-BE49-F238E27FC236}">
                    <a16:creationId xmlns:a16="http://schemas.microsoft.com/office/drawing/2014/main" id="{9D9877EF-D9E0-0CD1-1CB8-CE9C3968B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1389023" cy="4795836"/>
              </a:xfrm>
              <a:blipFill>
                <a:blip r:embed="rId2"/>
                <a:stretch>
                  <a:fillRect l="-1782" t="-105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C95B05-DA9C-F914-13FE-40C83C2E7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BB507-E9CD-50EF-62B0-82EA74C4732A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04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AE670-A8D7-F736-B811-D002D2CF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74BBF-65A2-72BF-9F51-95794A6F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Likelihood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verticale tekst 2">
                <a:extLst>
                  <a:ext uri="{FF2B5EF4-FFF2-40B4-BE49-F238E27FC236}">
                    <a16:creationId xmlns:a16="http://schemas.microsoft.com/office/drawing/2014/main" id="{B42FC207-1AFD-0F15-423B-21824C0F57A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1389023" cy="47958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nl-NL" dirty="0" err="1"/>
                  <a:t>DDM’s</a:t>
                </a:r>
                <a:r>
                  <a:rPr lang="nl-NL" dirty="0"/>
                  <a:t> </a:t>
                </a:r>
                <a:r>
                  <a:rPr lang="nl-NL" dirty="0" err="1"/>
                  <a:t>likelihood</a:t>
                </a:r>
                <a:r>
                  <a:rPr lang="nl-NL" dirty="0"/>
                  <a:t> of RT x </a:t>
                </a:r>
                <a:r>
                  <a:rPr lang="nl-NL" dirty="0" err="1"/>
                  <a:t>given</a:t>
                </a:r>
                <a:r>
                  <a:rPr lang="nl-NL" dirty="0"/>
                  <a:t> parameters v, a, </a:t>
                </a:r>
                <a:r>
                  <a:rPr lang="nl-NL" dirty="0" err="1"/>
                  <a:t>z</a:t>
                </a:r>
                <a:r>
                  <a:rPr lang="nl-NL" dirty="0"/>
                  <a:t>:</a:t>
                </a:r>
              </a:p>
              <a:p>
                <a:pPr marL="0" indent="0">
                  <a:buNone/>
                </a:pPr>
                <a:endParaRPr lang="en-US" sz="3200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bg-BG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𝑣𝑎𝑧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bg-BG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bg-BG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 </m:t>
                          </m:r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s-I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k</m:t>
                              </m:r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sz="3200" b="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bg-BG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bg-BG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3200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sin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Issues: 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infinite sum (must set a precision for ‘convergence’)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dirty="0" err="1"/>
                  <a:t>sz</a:t>
                </a:r>
                <a:r>
                  <a:rPr lang="en-US" dirty="0"/>
                  <a:t> and st0 require integration across distributions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More complex models? Often no known closed-form likelihoods…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verticale tekst 2">
                <a:extLst>
                  <a:ext uri="{FF2B5EF4-FFF2-40B4-BE49-F238E27FC236}">
                    <a16:creationId xmlns:a16="http://schemas.microsoft.com/office/drawing/2014/main" id="{B42FC207-1AFD-0F15-423B-21824C0F5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1389023" cy="4795836"/>
              </a:xfrm>
              <a:blipFill>
                <a:blip r:embed="rId2"/>
                <a:stretch>
                  <a:fillRect l="-1782" t="-10554" b="-105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067E88-4032-A907-6ACD-DF35F83FA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43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36C5B-CD3F-18D6-4A13-D3DB236690AC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86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4998-4DFF-F50C-3BD2-A0200DEC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8F903A-FEE8-830A-DE6F-1786BDFB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Notation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202A68-6D75-7899-4E9E-F34DD4852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389023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Parameters go </a:t>
            </a:r>
            <a:r>
              <a:rPr lang="nl-NL" dirty="0" err="1"/>
              <a:t>by</a:t>
            </a:r>
            <a:r>
              <a:rPr lang="nl-NL" dirty="0"/>
              <a:t> different </a:t>
            </a:r>
            <a:r>
              <a:rPr lang="nl-NL" dirty="0" err="1"/>
              <a:t>symbols</a:t>
            </a:r>
            <a:r>
              <a:rPr lang="nl-NL" dirty="0"/>
              <a:t>…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81AF2B-9CE0-0E73-EB8B-E5E5A48BF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EA6DE-5A66-8AD8-D036-6C6622B0F2E2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3DBE7B3-A66B-FE25-0AB3-A0D3BCED4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735" y="1772816"/>
              <a:ext cx="8132232" cy="4963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058">
                      <a:extLst>
                        <a:ext uri="{9D8B030D-6E8A-4147-A177-3AD203B41FA5}">
                          <a16:colId xmlns:a16="http://schemas.microsoft.com/office/drawing/2014/main" val="3713577529"/>
                        </a:ext>
                      </a:extLst>
                    </a:gridCol>
                    <a:gridCol w="1279310">
                      <a:extLst>
                        <a:ext uri="{9D8B030D-6E8A-4147-A177-3AD203B41FA5}">
                          <a16:colId xmlns:a16="http://schemas.microsoft.com/office/drawing/2014/main" val="1840775207"/>
                        </a:ext>
                      </a:extLst>
                    </a:gridCol>
                    <a:gridCol w="2786806">
                      <a:extLst>
                        <a:ext uri="{9D8B030D-6E8A-4147-A177-3AD203B41FA5}">
                          <a16:colId xmlns:a16="http://schemas.microsoft.com/office/drawing/2014/main" val="2906473632"/>
                        </a:ext>
                      </a:extLst>
                    </a:gridCol>
                    <a:gridCol w="2033058">
                      <a:extLst>
                        <a:ext uri="{9D8B030D-6E8A-4147-A177-3AD203B41FA5}">
                          <a16:colId xmlns:a16="http://schemas.microsoft.com/office/drawing/2014/main" val="1685361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DDM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</a:t>
                          </a:r>
                          <a:r>
                            <a:rPr lang="en-NL" dirty="0"/>
                            <a:t>lternative symbols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Race models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6053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Drift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u,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9931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Threshold/bound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z (sorry…)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b/B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790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Start(ing)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NL" dirty="0"/>
                            <a:t>, 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030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Non-decision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6658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</a:t>
                          </a:r>
                          <a:r>
                            <a:rPr lang="en-NL" dirty="0"/>
                            <a:t>etween-trial variability in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4518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Between-trial variability in starting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183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NL" dirty="0"/>
                            <a:t>Between-trial variability in starting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</a:t>
                          </a:r>
                          <a:r>
                            <a:rPr lang="en-NL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NL" dirty="0"/>
                        </a:p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571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Within-trial 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39303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3DBE7B3-A66B-FE25-0AB3-A0D3BCED41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38735" y="1772816"/>
              <a:ext cx="8132232" cy="4963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3058">
                      <a:extLst>
                        <a:ext uri="{9D8B030D-6E8A-4147-A177-3AD203B41FA5}">
                          <a16:colId xmlns:a16="http://schemas.microsoft.com/office/drawing/2014/main" val="3713577529"/>
                        </a:ext>
                      </a:extLst>
                    </a:gridCol>
                    <a:gridCol w="1279310">
                      <a:extLst>
                        <a:ext uri="{9D8B030D-6E8A-4147-A177-3AD203B41FA5}">
                          <a16:colId xmlns:a16="http://schemas.microsoft.com/office/drawing/2014/main" val="1840775207"/>
                        </a:ext>
                      </a:extLst>
                    </a:gridCol>
                    <a:gridCol w="2786806">
                      <a:extLst>
                        <a:ext uri="{9D8B030D-6E8A-4147-A177-3AD203B41FA5}">
                          <a16:colId xmlns:a16="http://schemas.microsoft.com/office/drawing/2014/main" val="2906473632"/>
                        </a:ext>
                      </a:extLst>
                    </a:gridCol>
                    <a:gridCol w="2033058">
                      <a:extLst>
                        <a:ext uri="{9D8B030D-6E8A-4147-A177-3AD203B41FA5}">
                          <a16:colId xmlns:a16="http://schemas.microsoft.com/office/drawing/2014/main" val="1685361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DDM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</a:t>
                          </a:r>
                          <a:r>
                            <a:rPr lang="en-NL" dirty="0"/>
                            <a:t>lternative symbols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Race models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6053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Drift 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u,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9931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Threshold/bound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z (sorry…)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b/B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790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Start(ing)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19091" t="-310345" r="-74091" b="-9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03063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Non-decision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19091" t="-233333" r="-74091" b="-4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301250" t="-233333" r="-1875" b="-45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36658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B</a:t>
                          </a:r>
                          <a:r>
                            <a:rPr lang="en-NL" dirty="0"/>
                            <a:t>etween-trial variability in rates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19091" t="-340000" r="-74091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sv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451884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Between-trial variability in starting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51836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NL" dirty="0"/>
                            <a:t>Between-trial variability in starting point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</a:t>
                          </a:r>
                          <a:r>
                            <a:rPr lang="en-NL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19091" t="-400000" r="-74091" b="-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5715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Within-trial 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NL" dirty="0"/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39303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0339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36E4-2A34-3167-551A-BEF2FD29B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324A-17F5-3F63-2C04-626A335A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Notation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896C36C-420B-76DE-5069-D4C37E2EF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Parameters go </a:t>
            </a:r>
            <a:r>
              <a:rPr lang="nl-NL" dirty="0" err="1"/>
              <a:t>by</a:t>
            </a:r>
            <a:r>
              <a:rPr lang="nl-NL" dirty="0"/>
              <a:t> different </a:t>
            </a:r>
            <a:r>
              <a:rPr lang="nl-NL" dirty="0" err="1"/>
              <a:t>symbols</a:t>
            </a:r>
            <a:r>
              <a:rPr lang="nl-NL" dirty="0"/>
              <a:t>…</a:t>
            </a:r>
          </a:p>
          <a:p>
            <a:pPr marL="0" indent="0">
              <a:buNone/>
            </a:pP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parametrisations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bounds</a:t>
            </a:r>
            <a:r>
              <a:rPr lang="nl-NL" dirty="0"/>
              <a:t>: 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= 0,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= a</a:t>
            </a:r>
          </a:p>
          <a:p>
            <a:pPr lvl="1"/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unbiased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z</a:t>
            </a:r>
            <a:r>
              <a:rPr lang="nl-NL" dirty="0"/>
              <a:t> = a/2</a:t>
            </a:r>
          </a:p>
          <a:p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= -a, </a:t>
            </a:r>
            <a:r>
              <a:rPr lang="nl-NL" dirty="0" err="1"/>
              <a:t>upper</a:t>
            </a:r>
            <a:r>
              <a:rPr lang="nl-NL" dirty="0"/>
              <a:t> </a:t>
            </a:r>
            <a:r>
              <a:rPr lang="nl-NL" dirty="0" err="1"/>
              <a:t>bound</a:t>
            </a:r>
            <a:r>
              <a:rPr lang="nl-NL" dirty="0"/>
              <a:t> = a</a:t>
            </a:r>
          </a:p>
          <a:p>
            <a:pPr lvl="1"/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unbiased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z</a:t>
            </a:r>
            <a:r>
              <a:rPr lang="nl-NL" dirty="0"/>
              <a:t> = 0</a:t>
            </a:r>
          </a:p>
          <a:p>
            <a:pPr lvl="1"/>
            <a:endParaRPr lang="nl-NL" dirty="0"/>
          </a:p>
          <a:p>
            <a:r>
              <a:rPr lang="nl-NL" dirty="0"/>
              <a:t>I.e.,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careful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parameter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referring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symbol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CBA680-7259-4C9C-CB8C-928158894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45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DAE09-E7FC-5D68-B17C-18D63C8E93BA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1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C9EC-7B56-9297-ACFB-38E895BC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AA6B2-E32C-928F-5F3D-57B86B96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68C54E0-9865-C18E-5823-1B5BD39A1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389023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accumulation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are </a:t>
            </a:r>
            <a:r>
              <a:rPr lang="nl-NL" dirty="0" err="1"/>
              <a:t>unidentified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Multiple sets of parameters </a:t>
            </a:r>
          </a:p>
          <a:p>
            <a:pPr marL="0" indent="0">
              <a:buNone/>
            </a:pPr>
            <a:r>
              <a:rPr lang="nl-NL" dirty="0" err="1"/>
              <a:t>can</a:t>
            </a:r>
            <a:r>
              <a:rPr lang="nl-NL" dirty="0"/>
              <a:t> fit </a:t>
            </a:r>
            <a:r>
              <a:rPr lang="nl-NL" dirty="0" err="1"/>
              <a:t>equally</a:t>
            </a:r>
            <a:r>
              <a:rPr lang="nl-NL" dirty="0"/>
              <a:t> well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0C2C0D-D13D-3BFD-F50F-93E757A2C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46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02A6-E31B-5DAC-539C-2A3C4E1DCA72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282A5-5F2D-D3A0-F459-A520D401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430" y="1786142"/>
            <a:ext cx="6191302" cy="46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1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01892-4B32-A4C9-789D-5AD6298F9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56429-80FB-D843-EB51-0854B8C2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DCE903B-5F14-D584-5F87-9146AC67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:  </a:t>
            </a: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colab.research.google.com</a:t>
            </a:r>
            <a:r>
              <a:rPr lang="nl-NL" dirty="0"/>
              <a:t>/</a:t>
            </a:r>
            <a:r>
              <a:rPr lang="nl-NL" dirty="0" err="1"/>
              <a:t>github</a:t>
            </a:r>
            <a:r>
              <a:rPr lang="nl-NL" dirty="0"/>
              <a:t>/</a:t>
            </a:r>
            <a:r>
              <a:rPr lang="nl-NL" dirty="0" err="1"/>
              <a:t>mwshinn</a:t>
            </a:r>
            <a:r>
              <a:rPr lang="nl-NL" dirty="0"/>
              <a:t>/</a:t>
            </a:r>
            <a:r>
              <a:rPr lang="nl-NL" dirty="0" err="1"/>
              <a:t>PyDDM</a:t>
            </a:r>
            <a:r>
              <a:rPr lang="nl-NL" dirty="0"/>
              <a:t>/</a:t>
            </a:r>
            <a:r>
              <a:rPr lang="nl-NL" dirty="0" err="1"/>
              <a:t>blob</a:t>
            </a:r>
            <a:r>
              <a:rPr lang="nl-NL" dirty="0"/>
              <a:t>/master/</a:t>
            </a:r>
            <a:r>
              <a:rPr lang="nl-NL" dirty="0" err="1"/>
              <a:t>doc</a:t>
            </a:r>
            <a:r>
              <a:rPr lang="nl-NL" dirty="0"/>
              <a:t>/notebooks/</a:t>
            </a:r>
            <a:r>
              <a:rPr lang="nl-NL" dirty="0" err="1"/>
              <a:t>interactive_demo.ipynb#scrollTo</a:t>
            </a:r>
            <a:r>
              <a:rPr lang="nl-NL" dirty="0"/>
              <a:t>=LyBBVtpquqv2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079663-F8C6-CC04-CAD9-E71125B81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47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1DE74-945A-2255-597C-AABB68B2D8A7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A0618-C4ED-D5E7-D083-11813C53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239" y="2634969"/>
            <a:ext cx="5327206" cy="39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8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8ACC9-C25F-9090-FADF-E4B5203B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C485D-ED59-BE4F-C408-15FB20CC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6815B7-3BF5-A2C4-2DB9-3EF65133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 err="1"/>
              <a:t>To</a:t>
            </a:r>
            <a:r>
              <a:rPr lang="nl-NL" dirty="0"/>
              <a:t> make these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identifiable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parameter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set </a:t>
            </a:r>
            <a:r>
              <a:rPr lang="nl-NL" dirty="0" err="1"/>
              <a:t>to</a:t>
            </a:r>
            <a:r>
              <a:rPr lang="nl-NL" dirty="0"/>
              <a:t> a constant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Typically</a:t>
            </a:r>
            <a:r>
              <a:rPr lang="nl-NL" dirty="0"/>
              <a:t>, we set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-trial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1 (0r 0.1)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(</a:t>
            </a:r>
            <a:r>
              <a:rPr lang="nl-NL" dirty="0" err="1"/>
              <a:t>Donkin</a:t>
            </a:r>
            <a:r>
              <a:rPr lang="nl-NL" dirty="0"/>
              <a:t> et al., 2009; Van Maanen &amp; </a:t>
            </a:r>
            <a:r>
              <a:rPr lang="nl-NL" dirty="0" err="1"/>
              <a:t>Miletić</a:t>
            </a:r>
            <a:r>
              <a:rPr lang="nl-NL" dirty="0"/>
              <a:t>, 2021)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775C45-4BF7-3691-01FD-3E2F1E96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D7684-2D85-3D36-D40F-01AEA90C3D2A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3A36-3852-E6DE-5A30-B3EA4651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048" y="1806783"/>
            <a:ext cx="6191302" cy="464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66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98A3-09D7-CE25-4699-D4925C1A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07F6E4-84DA-235A-9C49-29FD00ED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3278114-3BD6-8D41-EA6F-B8F9E3DF3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F1EBC0-EA8E-6698-84FA-F68A5A98B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5A23D-6EFE-A654-0588-0E9E8C6ACA95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1C662-55C6-F639-5612-879D27E5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12" y="2444736"/>
            <a:ext cx="7772400" cy="3615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D6693-82D8-4283-E0DE-8DA706FE90DE}"/>
              </a:ext>
            </a:extLst>
          </p:cNvPr>
          <p:cNvSpPr txBox="1"/>
          <p:nvPr/>
        </p:nvSpPr>
        <p:spPr>
          <a:xfrm>
            <a:off x="338535" y="5805264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NL" noProof="0" dirty="0">
                <a:solidFill>
                  <a:schemeClr val="bg2"/>
                </a:solidFill>
              </a:rPr>
              <a:t>Boehm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18680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CEB6-DB1C-252E-92FC-E0528BAB9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F4EE3FE-D0DE-7E09-70B7-08836914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39218453-3697-18E2-0ED4-2FB0CBE1D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855045" cy="4795836"/>
          </a:xfrm>
        </p:spPr>
        <p:txBody>
          <a:bodyPr/>
          <a:lstStyle/>
          <a:p>
            <a:r>
              <a:rPr lang="en-NL" dirty="0"/>
              <a:t>Choices are made through accumulation of noisy samples until threshold</a:t>
            </a:r>
          </a:p>
          <a:p>
            <a:endParaRPr lang="en-NL" dirty="0"/>
          </a:p>
          <a:p>
            <a:r>
              <a:rPr lang="en-NL" dirty="0"/>
              <a:t>Response time distributions arise as a result of sampling noise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BFD96BA2-5BD6-1ED3-BB02-3E470E693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DAC4D-3CAB-C8BC-ADC2-063842720B3D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7C7E6-293F-D565-E168-D80EE1561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07" y="1540280"/>
            <a:ext cx="5406479" cy="4054860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878E1EB0-72A5-4342-275C-94827B906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4" y="1412536"/>
            <a:ext cx="5576805" cy="41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8B110-7935-625A-C421-F91C06027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9A711-9517-8FB3-EADE-24F9110C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1C44E06-CFAE-0179-8199-C56223FE4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46FB32-4EFB-9AA1-F3B8-1C4219A5A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4656A-BD6F-DECC-22F0-F234F9EDA529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24081-4428-5319-92E8-29450365D865}"/>
              </a:ext>
            </a:extLst>
          </p:cNvPr>
          <p:cNvSpPr txBox="1"/>
          <p:nvPr/>
        </p:nvSpPr>
        <p:spPr>
          <a:xfrm>
            <a:off x="338535" y="5805264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NL" noProof="0" dirty="0">
                <a:solidFill>
                  <a:schemeClr val="bg2"/>
                </a:solidFill>
              </a:rPr>
              <a:t>Boehm et al. (2018)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F46E2-76DA-A7E8-B422-3CD2457D1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67" y="1916832"/>
            <a:ext cx="5974556" cy="43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F482-367A-5D9A-9BF1-F7561CEA0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4FD05-43AA-7F61-FF82-431AA804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8F9921A-6778-FB01-EDB5-2BA26C362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a </a:t>
            </a:r>
            <a:r>
              <a:rPr lang="nl-NL" dirty="0" err="1"/>
              <a:t>bigger</a:t>
            </a:r>
            <a:r>
              <a:rPr lang="nl-NL" dirty="0"/>
              <a:t> issue </a:t>
            </a:r>
            <a:r>
              <a:rPr lang="nl-NL" dirty="0" err="1"/>
              <a:t>with</a:t>
            </a:r>
            <a:r>
              <a:rPr lang="nl-NL" dirty="0"/>
              <a:t> more complex </a:t>
            </a: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01B28A-74D3-D0F6-BB74-2EA5DFDCA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51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6BAEA-97E7-979E-D264-5037B69336A4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0BBE2-265E-CE0E-963E-076D8AFC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21" y="980728"/>
            <a:ext cx="6004377" cy="537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7ED5-6D68-ED2F-99FE-075DF9FE9403}"/>
              </a:ext>
            </a:extLst>
          </p:cNvPr>
          <p:cNvSpPr txBox="1"/>
          <p:nvPr/>
        </p:nvSpPr>
        <p:spPr>
          <a:xfrm>
            <a:off x="338535" y="5805264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NL" noProof="0" dirty="0">
                <a:solidFill>
                  <a:schemeClr val="bg2"/>
                </a:solidFill>
              </a:rPr>
              <a:t>Miletic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665121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75D3-F751-E474-3A9F-AE00C372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3EDAF-3347-FE3E-6EA3-520D4FAC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7D8B152-DFFE-17DC-8CC1-80222096A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a </a:t>
            </a:r>
            <a:r>
              <a:rPr lang="nl-NL" dirty="0" err="1"/>
              <a:t>bigger</a:t>
            </a:r>
            <a:r>
              <a:rPr lang="nl-NL" dirty="0"/>
              <a:t> issue </a:t>
            </a:r>
            <a:r>
              <a:rPr lang="nl-NL" dirty="0" err="1"/>
              <a:t>with</a:t>
            </a:r>
            <a:r>
              <a:rPr lang="nl-NL" dirty="0"/>
              <a:t> more complex </a:t>
            </a: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B803E8-BA4A-4AA9-2B3B-CA3ABE44D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E1664-9D24-4C1A-1F46-6160081A123A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2ABD9-6DE7-F9FE-8F44-F66F1EC119BF}"/>
              </a:ext>
            </a:extLst>
          </p:cNvPr>
          <p:cNvSpPr txBox="1"/>
          <p:nvPr/>
        </p:nvSpPr>
        <p:spPr>
          <a:xfrm>
            <a:off x="338535" y="5805264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NL" noProof="0" dirty="0">
                <a:solidFill>
                  <a:schemeClr val="bg2"/>
                </a:solidFill>
              </a:rPr>
              <a:t>Evans et al. (2019)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402AE-B5E2-AC86-E554-F0C34008E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60" y="2681553"/>
            <a:ext cx="7772400" cy="37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8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2B184-A2E1-78E7-0897-472698C5B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9D334-2B27-CA25-688F-22C6F047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EC7ED3-DADC-C9D5-96D0-B52E53EAE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766521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a </a:t>
            </a:r>
            <a:r>
              <a:rPr lang="nl-NL" dirty="0" err="1"/>
              <a:t>bigger</a:t>
            </a:r>
            <a:r>
              <a:rPr lang="nl-NL" dirty="0"/>
              <a:t> issue </a:t>
            </a:r>
            <a:r>
              <a:rPr lang="nl-NL" dirty="0" err="1"/>
              <a:t>with</a:t>
            </a:r>
            <a:r>
              <a:rPr lang="nl-NL" dirty="0"/>
              <a:t> more complex </a:t>
            </a:r>
            <a:r>
              <a:rPr lang="nl-NL" dirty="0" err="1"/>
              <a:t>models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C9790F-0868-AD28-AC6B-FB02A0E94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53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FEBA7-DB44-2526-9E84-C50EFB19FA92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6B6A0-F4D6-2554-C8A6-E8210583D990}"/>
              </a:ext>
            </a:extLst>
          </p:cNvPr>
          <p:cNvSpPr txBox="1"/>
          <p:nvPr/>
        </p:nvSpPr>
        <p:spPr>
          <a:xfrm>
            <a:off x="338535" y="5805264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en-NL" noProof="0" dirty="0">
                <a:solidFill>
                  <a:schemeClr val="bg2"/>
                </a:solidFill>
              </a:rPr>
              <a:t>Evans et al.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FD870-8F60-6B0F-D1B2-F7CA2107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708920"/>
            <a:ext cx="7772400" cy="36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D8208-3855-5791-CEEE-7026AEFF2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CBF91-CAA5-07D0-BC9B-9CF7C917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Identifiability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DD3AB6C-CE6C-1E1B-2F5A-26E06E1BF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0303025" cy="479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However</a:t>
            </a:r>
            <a:r>
              <a:rPr lang="nl-NL" dirty="0"/>
              <a:t>, even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scaling</a:t>
            </a:r>
            <a:r>
              <a:rPr lang="nl-NL" dirty="0"/>
              <a:t> parameter </a:t>
            </a:r>
            <a:r>
              <a:rPr lang="nl-NL" dirty="0" err="1"/>
              <a:t>fixed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parameters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recover</a:t>
            </a:r>
            <a:r>
              <a:rPr lang="nl-NL" dirty="0"/>
              <a:t> well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a </a:t>
            </a:r>
            <a:r>
              <a:rPr lang="nl-NL" dirty="0" err="1"/>
              <a:t>bigger</a:t>
            </a:r>
            <a:r>
              <a:rPr lang="nl-NL" dirty="0"/>
              <a:t> issue </a:t>
            </a:r>
            <a:r>
              <a:rPr lang="nl-NL" dirty="0" err="1"/>
              <a:t>with</a:t>
            </a:r>
            <a:r>
              <a:rPr lang="nl-NL" dirty="0"/>
              <a:t> more complex </a:t>
            </a:r>
            <a:r>
              <a:rPr lang="nl-NL" dirty="0" err="1"/>
              <a:t>models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 err="1"/>
              <a:t>There</a:t>
            </a:r>
            <a:r>
              <a:rPr lang="nl-NL" b="1" dirty="0"/>
              <a:t> are </a:t>
            </a:r>
            <a:r>
              <a:rPr lang="nl-NL" b="1" dirty="0" err="1"/>
              <a:t>limits</a:t>
            </a:r>
            <a:r>
              <a:rPr lang="nl-NL" b="1" dirty="0"/>
              <a:t> 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amount</a:t>
            </a:r>
            <a:r>
              <a:rPr lang="nl-NL" b="1" dirty="0"/>
              <a:t> of information </a:t>
            </a:r>
            <a:r>
              <a:rPr lang="nl-NL" b="1" dirty="0" err="1"/>
              <a:t>available</a:t>
            </a:r>
            <a:r>
              <a:rPr lang="nl-NL" b="1" dirty="0"/>
              <a:t> in response time </a:t>
            </a:r>
            <a:r>
              <a:rPr lang="nl-NL" b="1" dirty="0" err="1"/>
              <a:t>distributions</a:t>
            </a:r>
            <a:endParaRPr lang="nl-NL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A3AF25-1FA9-037B-C725-7DBEA2779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72C2B-8D6C-F058-A957-CAF702EF2282}"/>
              </a:ext>
            </a:extLst>
          </p:cNvPr>
          <p:cNvSpPr txBox="1"/>
          <p:nvPr/>
        </p:nvSpPr>
        <p:spPr>
          <a:xfrm>
            <a:off x="11479696" y="626165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26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933B9-A6B0-C0E2-434C-E39C20C4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8E57253-126B-A9B3-5579-5B6C596E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91E1E446-73FF-390E-B036-02C59F5E2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Choices are made through accumulation of noisy samples until threshold</a:t>
            </a:r>
          </a:p>
          <a:p>
            <a:endParaRPr lang="en-NL" dirty="0"/>
          </a:p>
          <a:p>
            <a:r>
              <a:rPr lang="en-NL" dirty="0"/>
              <a:t>Response time distributions arise as a result of sampling noise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EA4F3C0-4DDE-3324-C47C-8BB38C8DC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4E15B-B348-93D4-2C44-FBF8202161B6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AC633-7850-A4F9-C349-323E4566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30" y="2056801"/>
            <a:ext cx="5925633" cy="33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4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4245-C089-0DCA-5DF0-64C27AD71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6C8C52A-9411-D85C-DC84-AD8C7E8F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3247DC43-3B58-432E-1840-585661F6A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Parameters</a:t>
            </a:r>
            <a:r>
              <a:rPr lang="en-NL" i="1" dirty="0"/>
              <a:t>:</a:t>
            </a:r>
          </a:p>
          <a:p>
            <a:pPr lvl="1"/>
            <a:r>
              <a:rPr lang="en-NL" dirty="0"/>
              <a:t>Drift rate: Mean speed of accumulation (‘signal-to-noise’)</a:t>
            </a:r>
          </a:p>
          <a:p>
            <a:pPr lvl="1"/>
            <a:r>
              <a:rPr lang="en-NL" dirty="0"/>
              <a:t>Threshold: How much evidence is required?</a:t>
            </a:r>
          </a:p>
          <a:p>
            <a:pPr lvl="1"/>
            <a:r>
              <a:rPr lang="en-NL" dirty="0"/>
              <a:t>Starting point: Is there an a priori belief towards one option?</a:t>
            </a:r>
          </a:p>
          <a:p>
            <a:pPr lvl="1"/>
            <a:r>
              <a:rPr lang="en-NL" dirty="0"/>
              <a:t>Non-decision time: Time for perceptual and motor processes</a:t>
            </a:r>
          </a:p>
          <a:p>
            <a:pPr marL="180975" lvl="1" indent="0">
              <a:buNone/>
            </a:pPr>
            <a:endParaRPr lang="en-NL" dirty="0"/>
          </a:p>
          <a:p>
            <a:pPr marL="180975" lvl="1" indent="0">
              <a:buNone/>
            </a:pPr>
            <a:r>
              <a:rPr lang="en-NL" dirty="0"/>
              <a:t>(aka the Wiener diffusion model)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806D380-E866-14CB-9E29-A88089F36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45D41-E93B-9B82-FFAB-5A92BCAF926A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2598E-C27B-9198-587D-4E0F4A01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30" y="2056801"/>
            <a:ext cx="5925633" cy="33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1DAD5-56D0-DA7C-5FBF-66E8F9C76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31384D-A24C-F283-AB4E-8053557C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129DE982-DA9F-9C41-DDFE-7C14778C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‘Secondary’ parameters:</a:t>
            </a:r>
          </a:p>
          <a:p>
            <a:pPr lvl="1"/>
            <a:r>
              <a:rPr lang="en-NL" dirty="0"/>
              <a:t>Drift rate variability across trials</a:t>
            </a:r>
          </a:p>
          <a:p>
            <a:pPr lvl="1"/>
            <a:r>
              <a:rPr lang="en-NL" dirty="0"/>
              <a:t>Starting point variability across trials</a:t>
            </a:r>
          </a:p>
          <a:p>
            <a:pPr lvl="1"/>
            <a:r>
              <a:rPr lang="en-NL" dirty="0"/>
              <a:t>Non-decision time variability across trials</a:t>
            </a:r>
          </a:p>
          <a:p>
            <a:pPr marL="180975" lvl="1" indent="0">
              <a:buNone/>
            </a:pPr>
            <a:endParaRPr lang="en-NL" dirty="0"/>
          </a:p>
          <a:p>
            <a:pPr marL="180975" lvl="1" indent="0">
              <a:buNone/>
            </a:pPr>
            <a:endParaRPr lang="en-NL" dirty="0"/>
          </a:p>
          <a:p>
            <a:pPr marL="180975" lvl="1" indent="0">
              <a:buNone/>
            </a:pPr>
            <a:endParaRPr lang="en-NL" dirty="0"/>
          </a:p>
          <a:p>
            <a:pPr marL="180975" lvl="1" indent="0">
              <a:buNone/>
            </a:pPr>
            <a:endParaRPr lang="en-NL" dirty="0"/>
          </a:p>
          <a:p>
            <a:pPr marL="180975" lvl="1" indent="0">
              <a:buNone/>
            </a:pPr>
            <a:r>
              <a:rPr lang="en-NL" dirty="0"/>
              <a:t>(aka the ‘full’ DDM)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9F5F69A-93C9-7B8F-E470-7958A9CA0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69590-A889-3588-85A9-68126D1353FD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4D26A-7F16-66A3-CF70-02CA08D0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30" y="2056801"/>
            <a:ext cx="5925633" cy="33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E34B-DC9E-C8A7-71ED-7FBD2DB7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2B66708-9907-741A-47F9-EF1765B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DDM: A brief </a:t>
            </a:r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C4ACFB02-A67D-982F-F0D1-659AD29A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925633" cy="4795836"/>
          </a:xfrm>
        </p:spPr>
        <p:txBody>
          <a:bodyPr/>
          <a:lstStyle/>
          <a:p>
            <a:r>
              <a:rPr lang="en-NL" dirty="0"/>
              <a:t>Each parameter </a:t>
            </a:r>
            <a:r>
              <a:rPr lang="en-NL" i="1" dirty="0"/>
              <a:t>uniquely </a:t>
            </a:r>
            <a:r>
              <a:rPr lang="en-NL" dirty="0"/>
              <a:t>affects RT distributions</a:t>
            </a:r>
          </a:p>
          <a:p>
            <a:endParaRPr lang="en-NL" dirty="0"/>
          </a:p>
          <a:p>
            <a:pPr marL="180975" lvl="1" indent="0">
              <a:buNone/>
            </a:pPr>
            <a:r>
              <a:rPr lang="en-NL" dirty="0"/>
              <a:t>1. Lower drift rate:</a:t>
            </a:r>
          </a:p>
          <a:p>
            <a:pPr marL="180975" lvl="1" indent="0">
              <a:buNone/>
            </a:pPr>
            <a:r>
              <a:rPr lang="en-NL" dirty="0"/>
              <a:t>	- Slower RTs, long tail</a:t>
            </a:r>
          </a:p>
          <a:p>
            <a:pPr marL="180975" lvl="1" indent="0">
              <a:buNone/>
            </a:pPr>
            <a:r>
              <a:rPr lang="en-NL" dirty="0"/>
              <a:t>	- Less accurate</a:t>
            </a:r>
          </a:p>
          <a:p>
            <a:endParaRPr lang="en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6F935B0-A911-53F3-E1AE-CC9CAE924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06CFA-BD16-5327-E03A-EBCF2B77CA9F}"/>
              </a:ext>
            </a:extLst>
          </p:cNvPr>
          <p:cNvSpPr txBox="1"/>
          <p:nvPr/>
        </p:nvSpPr>
        <p:spPr>
          <a:xfrm>
            <a:off x="1808922" y="964096"/>
            <a:ext cx="0" cy="0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84A7006B-7245-472C-BA9B-756B0E97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091" y="1772816"/>
            <a:ext cx="6248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iden_Template" id="{15BF0113-8531-364C-82F0-B066CE5CD96A}" vid="{655CFB24-6BF7-C04F-9D37-1E6BB0FDF4A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template-set Universiteit Leiden</Template>
  <TotalTime>160</TotalTime>
  <Words>1847</Words>
  <Application>Microsoft Macintosh PowerPoint</Application>
  <PresentationFormat>Custom</PresentationFormat>
  <Paragraphs>435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Georgia</vt:lpstr>
      <vt:lpstr>Minion</vt:lpstr>
      <vt:lpstr>Corporate template-set Universiteit Leiden</vt:lpstr>
      <vt:lpstr>DDM</vt:lpstr>
      <vt:lpstr>Overview</vt:lpstr>
      <vt:lpstr>The DDM: A brief recap</vt:lpstr>
      <vt:lpstr>The DDM: A brief recap</vt:lpstr>
      <vt:lpstr>The DDM: A brief recap</vt:lpstr>
      <vt:lpstr>The DDM: A brief recap</vt:lpstr>
      <vt:lpstr>The DDM: A brief recap</vt:lpstr>
      <vt:lpstr>The DDM: A brief recap</vt:lpstr>
      <vt:lpstr>The DDM: A brief recap</vt:lpstr>
      <vt:lpstr>The DDM: A brief recap</vt:lpstr>
      <vt:lpstr>The DDM: A brief recap</vt:lpstr>
      <vt:lpstr>The DDM: A brief recap</vt:lpstr>
      <vt:lpstr>Visualizing RT distributions</vt:lpstr>
      <vt:lpstr>Visualizing RT distributions</vt:lpstr>
      <vt:lpstr>Visualizing RT distributions</vt:lpstr>
      <vt:lpstr>Visualizing RT distributions</vt:lpstr>
      <vt:lpstr>Visualizing RT distributions</vt:lpstr>
      <vt:lpstr>Overview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Wagenmakers et al. (2008)</vt:lpstr>
      <vt:lpstr>Other experiments</vt:lpstr>
      <vt:lpstr>Other experiments</vt:lpstr>
      <vt:lpstr>Other experiments</vt:lpstr>
      <vt:lpstr>Other experiments</vt:lpstr>
      <vt:lpstr>Other experiments</vt:lpstr>
      <vt:lpstr>Other experiments</vt:lpstr>
      <vt:lpstr>Other experiments</vt:lpstr>
      <vt:lpstr>Other experiments</vt:lpstr>
      <vt:lpstr>Other experiments</vt:lpstr>
      <vt:lpstr>Other experiments</vt:lpstr>
      <vt:lpstr>Overview</vt:lpstr>
      <vt:lpstr>Likelihood</vt:lpstr>
      <vt:lpstr>Likelihood</vt:lpstr>
      <vt:lpstr>Notation</vt:lpstr>
      <vt:lpstr>Notation</vt:lpstr>
      <vt:lpstr>Identifiability</vt:lpstr>
      <vt:lpstr>Identifiability</vt:lpstr>
      <vt:lpstr>Identifiability</vt:lpstr>
      <vt:lpstr>Identifiability</vt:lpstr>
      <vt:lpstr>Identifiability</vt:lpstr>
      <vt:lpstr>Identifiability</vt:lpstr>
      <vt:lpstr>Identifiability</vt:lpstr>
      <vt:lpstr>Identifiability</vt:lpstr>
      <vt:lpstr>Identifiability</vt:lpstr>
      <vt:lpstr>Title closure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Miletić</dc:creator>
  <cp:lastModifiedBy>Steven Miletić</cp:lastModifiedBy>
  <cp:revision>92</cp:revision>
  <cp:lastPrinted>2018-11-27T09:56:33Z</cp:lastPrinted>
  <dcterms:created xsi:type="dcterms:W3CDTF">2024-11-07T12:35:06Z</dcterms:created>
  <dcterms:modified xsi:type="dcterms:W3CDTF">2024-11-11T08:04:49Z</dcterms:modified>
</cp:coreProperties>
</file>